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60"/>
  </p:notesMasterIdLst>
  <p:sldIdLst>
    <p:sldId id="256" r:id="rId3"/>
    <p:sldId id="329" r:id="rId4"/>
    <p:sldId id="343" r:id="rId5"/>
    <p:sldId id="344" r:id="rId6"/>
    <p:sldId id="339" r:id="rId7"/>
    <p:sldId id="347" r:id="rId8"/>
    <p:sldId id="257" r:id="rId9"/>
    <p:sldId id="333" r:id="rId10"/>
    <p:sldId id="287" r:id="rId11"/>
    <p:sldId id="330" r:id="rId12"/>
    <p:sldId id="323" r:id="rId13"/>
    <p:sldId id="342" r:id="rId14"/>
    <p:sldId id="318" r:id="rId15"/>
    <p:sldId id="327" r:id="rId16"/>
    <p:sldId id="331" r:id="rId17"/>
    <p:sldId id="319" r:id="rId18"/>
    <p:sldId id="328" r:id="rId19"/>
    <p:sldId id="332" r:id="rId20"/>
    <p:sldId id="320" r:id="rId21"/>
    <p:sldId id="334" r:id="rId22"/>
    <p:sldId id="321" r:id="rId23"/>
    <p:sldId id="322" r:id="rId24"/>
    <p:sldId id="346" r:id="rId25"/>
    <p:sldId id="258" r:id="rId26"/>
    <p:sldId id="348" r:id="rId27"/>
    <p:sldId id="288" r:id="rId28"/>
    <p:sldId id="280" r:id="rId29"/>
    <p:sldId id="281" r:id="rId30"/>
    <p:sldId id="282" r:id="rId31"/>
    <p:sldId id="283" r:id="rId32"/>
    <p:sldId id="284" r:id="rId33"/>
    <p:sldId id="285" r:id="rId34"/>
    <p:sldId id="286" r:id="rId35"/>
    <p:sldId id="290" r:id="rId36"/>
    <p:sldId id="291" r:id="rId37"/>
    <p:sldId id="292" r:id="rId38"/>
    <p:sldId id="293" r:id="rId39"/>
    <p:sldId id="294" r:id="rId40"/>
    <p:sldId id="295" r:id="rId41"/>
    <p:sldId id="296" r:id="rId42"/>
    <p:sldId id="297" r:id="rId43"/>
    <p:sldId id="298" r:id="rId44"/>
    <p:sldId id="309" r:id="rId45"/>
    <p:sldId id="310" r:id="rId46"/>
    <p:sldId id="335" r:id="rId47"/>
    <p:sldId id="301" r:id="rId48"/>
    <p:sldId id="302" r:id="rId49"/>
    <p:sldId id="303" r:id="rId50"/>
    <p:sldId id="304" r:id="rId51"/>
    <p:sldId id="305" r:id="rId52"/>
    <p:sldId id="307" r:id="rId53"/>
    <p:sldId id="337" r:id="rId54"/>
    <p:sldId id="317" r:id="rId55"/>
    <p:sldId id="313" r:id="rId56"/>
    <p:sldId id="314" r:id="rId57"/>
    <p:sldId id="316" r:id="rId58"/>
    <p:sldId id="324" r:id="rId59"/>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04" autoAdjust="0"/>
    <p:restoredTop sz="95214" autoAdjust="0"/>
  </p:normalViewPr>
  <p:slideViewPr>
    <p:cSldViewPr>
      <p:cViewPr varScale="1">
        <p:scale>
          <a:sx n="81" d="100"/>
          <a:sy n="81" d="100"/>
        </p:scale>
        <p:origin x="1517" y="86"/>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5" Type="http://schemas.openxmlformats.org/officeDocument/2006/relationships/slide" Target="slides/slide3.xml"/><Relationship Id="rId61" Type="http://schemas.openxmlformats.org/officeDocument/2006/relationships/presProps" Target="presProp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ABBEAF7-C373-4176-BC82-DCCB6D5E3E26}" type="doc">
      <dgm:prSet loTypeId="urn:microsoft.com/office/officeart/2005/8/layout/process1" loCatId="process" qsTypeId="urn:microsoft.com/office/officeart/2005/8/quickstyle/simple4" qsCatId="simple" csTypeId="urn:microsoft.com/office/officeart/2005/8/colors/colorful4" csCatId="colorful" phldr="1"/>
      <dgm:spPr/>
      <dgm:t>
        <a:bodyPr/>
        <a:lstStyle/>
        <a:p>
          <a:endParaRPr lang="zh-TW" altLang="en-US"/>
        </a:p>
      </dgm:t>
    </dgm:pt>
    <dgm:pt modelId="{801111EC-7761-4006-9B8D-BDD3478D6A0C}">
      <dgm:prSet phldrT="[文字]" custT="1"/>
      <dgm:spPr/>
      <dgm:t>
        <a:bodyPr/>
        <a:lstStyle/>
        <a:p>
          <a:r>
            <a:rPr lang="zh-CN" altLang="en-US" sz="2800" dirty="0"/>
            <a:t>第一步</a:t>
          </a:r>
          <a:r>
            <a:rPr lang="en-US" altLang="zh-TW" sz="2800" dirty="0"/>
            <a:t>: </a:t>
          </a:r>
        </a:p>
        <a:p>
          <a:r>
            <a:rPr lang="zh-CN" altLang="en-US" sz="2800" dirty="0"/>
            <a:t>定义一组函数</a:t>
          </a:r>
          <a:endParaRPr lang="zh-TW" altLang="en-US" sz="2800" dirty="0"/>
        </a:p>
      </dgm:t>
    </dgm:pt>
    <dgm:pt modelId="{741192AF-66D8-44B3-8D71-D609A9576CFF}" type="parTrans" cxnId="{7021B101-6AE5-4EA4-923F-149909DC3C09}">
      <dgm:prSet/>
      <dgm:spPr/>
      <dgm:t>
        <a:bodyPr/>
        <a:lstStyle/>
        <a:p>
          <a:endParaRPr lang="zh-TW" altLang="en-US" sz="2800"/>
        </a:p>
      </dgm:t>
    </dgm:pt>
    <dgm:pt modelId="{E857221A-734F-4396-A642-04F985B7D590}" type="sibTrans" cxnId="{7021B101-6AE5-4EA4-923F-149909DC3C09}">
      <dgm:prSet custT="1"/>
      <dgm:spPr/>
      <dgm:t>
        <a:bodyPr/>
        <a:lstStyle/>
        <a:p>
          <a:endParaRPr lang="zh-TW" altLang="en-US" sz="2800"/>
        </a:p>
      </dgm:t>
    </dgm:pt>
    <dgm:pt modelId="{380F6D09-15D5-4E2B-BF8A-CECE4B7C4A20}">
      <dgm:prSet phldrT="[文字]" custT="1"/>
      <dgm:spPr/>
      <dgm:t>
        <a:bodyPr/>
        <a:lstStyle/>
        <a:p>
          <a:r>
            <a:rPr lang="zh-CN" altLang="en-US" sz="2800" dirty="0"/>
            <a:t>第二步</a:t>
          </a:r>
          <a:r>
            <a:rPr lang="en-US" altLang="zh-TW" sz="2800" dirty="0"/>
            <a:t>:</a:t>
          </a:r>
        </a:p>
        <a:p>
          <a:r>
            <a:rPr lang="zh-CN" altLang="en-US" sz="2800" dirty="0"/>
            <a:t>评价函数的优度</a:t>
          </a:r>
          <a:endParaRPr lang="en-US" altLang="zh-TW" sz="2800" dirty="0"/>
        </a:p>
      </dgm:t>
    </dgm:pt>
    <dgm:pt modelId="{35DF94FE-4269-42A8-B274-51E32D4D5D54}" type="parTrans" cxnId="{7DBA789E-FBE8-47EE-B779-737798DB8CF2}">
      <dgm:prSet/>
      <dgm:spPr/>
      <dgm:t>
        <a:bodyPr/>
        <a:lstStyle/>
        <a:p>
          <a:endParaRPr lang="zh-TW" altLang="en-US" sz="2800"/>
        </a:p>
      </dgm:t>
    </dgm:pt>
    <dgm:pt modelId="{D60C5607-81DE-4CC8-91B3-C56E5666A49F}" type="sibTrans" cxnId="{7DBA789E-FBE8-47EE-B779-737798DB8CF2}">
      <dgm:prSet custT="1"/>
      <dgm:spPr/>
      <dgm:t>
        <a:bodyPr/>
        <a:lstStyle/>
        <a:p>
          <a:endParaRPr lang="zh-TW" altLang="en-US" sz="2800"/>
        </a:p>
      </dgm:t>
    </dgm:pt>
    <dgm:pt modelId="{680F7195-4FD3-481E-8A2B-5AD54C8280AB}">
      <dgm:prSet phldrT="[文字]" custT="1"/>
      <dgm:spPr/>
      <dgm:t>
        <a:bodyPr/>
        <a:lstStyle/>
        <a:p>
          <a:r>
            <a:rPr lang="zh-CN" altLang="en-US" sz="2800" dirty="0"/>
            <a:t>第三步</a:t>
          </a:r>
          <a:r>
            <a:rPr lang="en-US" altLang="zh-TW" sz="2800" dirty="0"/>
            <a:t>:</a:t>
          </a:r>
        </a:p>
        <a:p>
          <a:r>
            <a:rPr lang="zh-CN" altLang="en-US" sz="2800" dirty="0"/>
            <a:t>选择最优函数</a:t>
          </a:r>
          <a:endParaRPr lang="zh-TW" altLang="en-US" sz="2800" dirty="0"/>
        </a:p>
      </dgm:t>
    </dgm:pt>
    <dgm:pt modelId="{E0770B27-10B9-4E3F-A134-B86908A61FFE}" type="parTrans" cxnId="{3796133B-9324-48E1-895B-CB33B607472F}">
      <dgm:prSet/>
      <dgm:spPr/>
      <dgm:t>
        <a:bodyPr/>
        <a:lstStyle/>
        <a:p>
          <a:endParaRPr lang="zh-TW" altLang="en-US" sz="2800"/>
        </a:p>
      </dgm:t>
    </dgm:pt>
    <dgm:pt modelId="{382B596D-4079-47F6-BAC4-80EDB1CFB95D}" type="sibTrans" cxnId="{3796133B-9324-48E1-895B-CB33B607472F}">
      <dgm:prSet/>
      <dgm:spPr/>
      <dgm:t>
        <a:bodyPr/>
        <a:lstStyle/>
        <a:p>
          <a:endParaRPr lang="zh-TW" altLang="en-US" sz="2800"/>
        </a:p>
      </dgm:t>
    </dgm:pt>
    <dgm:pt modelId="{A491758C-84A6-4A4D-888E-93118B4129B4}" type="pres">
      <dgm:prSet presAssocID="{7ABBEAF7-C373-4176-BC82-DCCB6D5E3E26}" presName="Name0" presStyleCnt="0">
        <dgm:presLayoutVars>
          <dgm:dir/>
          <dgm:resizeHandles val="exact"/>
        </dgm:presLayoutVars>
      </dgm:prSet>
      <dgm:spPr/>
    </dgm:pt>
    <dgm:pt modelId="{CFEBD105-9F67-4F60-B070-C671AE93A28A}" type="pres">
      <dgm:prSet presAssocID="{801111EC-7761-4006-9B8D-BDD3478D6A0C}" presName="node" presStyleLbl="node1" presStyleIdx="0" presStyleCnt="3">
        <dgm:presLayoutVars>
          <dgm:bulletEnabled val="1"/>
        </dgm:presLayoutVars>
      </dgm:prSet>
      <dgm:spPr/>
    </dgm:pt>
    <dgm:pt modelId="{888540DF-FD49-4215-991C-C7B2A2E10D35}" type="pres">
      <dgm:prSet presAssocID="{E857221A-734F-4396-A642-04F985B7D590}" presName="sibTrans" presStyleLbl="sibTrans2D1" presStyleIdx="0" presStyleCnt="2"/>
      <dgm:spPr/>
    </dgm:pt>
    <dgm:pt modelId="{FCAC1A52-7A03-424B-8708-40DF70DCEBE1}" type="pres">
      <dgm:prSet presAssocID="{E857221A-734F-4396-A642-04F985B7D590}" presName="connectorText" presStyleLbl="sibTrans2D1" presStyleIdx="0" presStyleCnt="2"/>
      <dgm:spPr/>
    </dgm:pt>
    <dgm:pt modelId="{2C9E42A7-D692-4DEF-A008-68C3A4D1516E}" type="pres">
      <dgm:prSet presAssocID="{380F6D09-15D5-4E2B-BF8A-CECE4B7C4A20}" presName="node" presStyleLbl="node1" presStyleIdx="1" presStyleCnt="3">
        <dgm:presLayoutVars>
          <dgm:bulletEnabled val="1"/>
        </dgm:presLayoutVars>
      </dgm:prSet>
      <dgm:spPr/>
    </dgm:pt>
    <dgm:pt modelId="{75576B2E-DB43-49F5-8A31-D5CBF5F78EEC}" type="pres">
      <dgm:prSet presAssocID="{D60C5607-81DE-4CC8-91B3-C56E5666A49F}" presName="sibTrans" presStyleLbl="sibTrans2D1" presStyleIdx="1" presStyleCnt="2"/>
      <dgm:spPr/>
    </dgm:pt>
    <dgm:pt modelId="{1FFABC42-5BE3-4E33-A2BE-582BDAFB0BDF}" type="pres">
      <dgm:prSet presAssocID="{D60C5607-81DE-4CC8-91B3-C56E5666A49F}" presName="connectorText" presStyleLbl="sibTrans2D1" presStyleIdx="1" presStyleCnt="2"/>
      <dgm:spPr/>
    </dgm:pt>
    <dgm:pt modelId="{B28036AB-B71B-48DE-97C4-D287BC3BE7AC}" type="pres">
      <dgm:prSet presAssocID="{680F7195-4FD3-481E-8A2B-5AD54C8280AB}" presName="node" presStyleLbl="node1" presStyleIdx="2" presStyleCnt="3">
        <dgm:presLayoutVars>
          <dgm:bulletEnabled val="1"/>
        </dgm:presLayoutVars>
      </dgm:prSet>
      <dgm:spPr/>
    </dgm:pt>
  </dgm:ptLst>
  <dgm:cxnLst>
    <dgm:cxn modelId="{7021B101-6AE5-4EA4-923F-149909DC3C09}" srcId="{7ABBEAF7-C373-4176-BC82-DCCB6D5E3E26}" destId="{801111EC-7761-4006-9B8D-BDD3478D6A0C}" srcOrd="0" destOrd="0" parTransId="{741192AF-66D8-44B3-8D71-D609A9576CFF}" sibTransId="{E857221A-734F-4396-A642-04F985B7D590}"/>
    <dgm:cxn modelId="{A37A0B1A-00E7-4C70-8103-1C775294D3D8}" type="presOf" srcId="{D60C5607-81DE-4CC8-91B3-C56E5666A49F}" destId="{1FFABC42-5BE3-4E33-A2BE-582BDAFB0BDF}" srcOrd="1" destOrd="0" presId="urn:microsoft.com/office/officeart/2005/8/layout/process1"/>
    <dgm:cxn modelId="{E1C8F235-DEC7-4E67-9E1A-302BF758F91B}" type="presOf" srcId="{E857221A-734F-4396-A642-04F985B7D590}" destId="{FCAC1A52-7A03-424B-8708-40DF70DCEBE1}" srcOrd="1" destOrd="0" presId="urn:microsoft.com/office/officeart/2005/8/layout/process1"/>
    <dgm:cxn modelId="{63A5A836-EE3A-4A02-843E-7E2B0545A95A}" type="presOf" srcId="{380F6D09-15D5-4E2B-BF8A-CECE4B7C4A20}" destId="{2C9E42A7-D692-4DEF-A008-68C3A4D1516E}" srcOrd="0" destOrd="0" presId="urn:microsoft.com/office/officeart/2005/8/layout/process1"/>
    <dgm:cxn modelId="{3796133B-9324-48E1-895B-CB33B607472F}" srcId="{7ABBEAF7-C373-4176-BC82-DCCB6D5E3E26}" destId="{680F7195-4FD3-481E-8A2B-5AD54C8280AB}" srcOrd="2" destOrd="0" parTransId="{E0770B27-10B9-4E3F-A134-B86908A61FFE}" sibTransId="{382B596D-4079-47F6-BAC4-80EDB1CFB95D}"/>
    <dgm:cxn modelId="{00715266-B18B-4BE1-9174-6113EFB44399}" type="presOf" srcId="{D60C5607-81DE-4CC8-91B3-C56E5666A49F}" destId="{75576B2E-DB43-49F5-8A31-D5CBF5F78EEC}" srcOrd="0" destOrd="0" presId="urn:microsoft.com/office/officeart/2005/8/layout/process1"/>
    <dgm:cxn modelId="{7DBA789E-FBE8-47EE-B779-737798DB8CF2}" srcId="{7ABBEAF7-C373-4176-BC82-DCCB6D5E3E26}" destId="{380F6D09-15D5-4E2B-BF8A-CECE4B7C4A20}" srcOrd="1" destOrd="0" parTransId="{35DF94FE-4269-42A8-B274-51E32D4D5D54}" sibTransId="{D60C5607-81DE-4CC8-91B3-C56E5666A49F}"/>
    <dgm:cxn modelId="{5B1BA3AF-BDD8-41E0-BDCC-37EC1B5194FD}" type="presOf" srcId="{7ABBEAF7-C373-4176-BC82-DCCB6D5E3E26}" destId="{A491758C-84A6-4A4D-888E-93118B4129B4}" srcOrd="0" destOrd="0" presId="urn:microsoft.com/office/officeart/2005/8/layout/process1"/>
    <dgm:cxn modelId="{769A87B7-F863-4C52-95A3-ACAA11FA0475}" type="presOf" srcId="{801111EC-7761-4006-9B8D-BDD3478D6A0C}" destId="{CFEBD105-9F67-4F60-B070-C671AE93A28A}" srcOrd="0" destOrd="0" presId="urn:microsoft.com/office/officeart/2005/8/layout/process1"/>
    <dgm:cxn modelId="{44DFC4EB-7BC1-494C-B525-CF0D4617D30F}" type="presOf" srcId="{680F7195-4FD3-481E-8A2B-5AD54C8280AB}" destId="{B28036AB-B71B-48DE-97C4-D287BC3BE7AC}" srcOrd="0" destOrd="0" presId="urn:microsoft.com/office/officeart/2005/8/layout/process1"/>
    <dgm:cxn modelId="{238F02FA-14AB-4280-8039-AA1E647ADBB1}" type="presOf" srcId="{E857221A-734F-4396-A642-04F985B7D590}" destId="{888540DF-FD49-4215-991C-C7B2A2E10D35}" srcOrd="0" destOrd="0" presId="urn:microsoft.com/office/officeart/2005/8/layout/process1"/>
    <dgm:cxn modelId="{03AD4ACB-F85B-4E6D-9F93-5D0F92DFEDD0}" type="presParOf" srcId="{A491758C-84A6-4A4D-888E-93118B4129B4}" destId="{CFEBD105-9F67-4F60-B070-C671AE93A28A}" srcOrd="0" destOrd="0" presId="urn:microsoft.com/office/officeart/2005/8/layout/process1"/>
    <dgm:cxn modelId="{F883CEE1-EC0C-41F7-B566-28DD8953F35A}" type="presParOf" srcId="{A491758C-84A6-4A4D-888E-93118B4129B4}" destId="{888540DF-FD49-4215-991C-C7B2A2E10D35}" srcOrd="1" destOrd="0" presId="urn:microsoft.com/office/officeart/2005/8/layout/process1"/>
    <dgm:cxn modelId="{BB177348-0696-4E89-8AB3-2D7E1D52245D}" type="presParOf" srcId="{888540DF-FD49-4215-991C-C7B2A2E10D35}" destId="{FCAC1A52-7A03-424B-8708-40DF70DCEBE1}" srcOrd="0" destOrd="0" presId="urn:microsoft.com/office/officeart/2005/8/layout/process1"/>
    <dgm:cxn modelId="{A94F14FD-C68C-42AD-BEB4-8A6002D6ACD5}" type="presParOf" srcId="{A491758C-84A6-4A4D-888E-93118B4129B4}" destId="{2C9E42A7-D692-4DEF-A008-68C3A4D1516E}" srcOrd="2" destOrd="0" presId="urn:microsoft.com/office/officeart/2005/8/layout/process1"/>
    <dgm:cxn modelId="{AD5D80CC-BE81-4DB5-A792-966A901A446E}" type="presParOf" srcId="{A491758C-84A6-4A4D-888E-93118B4129B4}" destId="{75576B2E-DB43-49F5-8A31-D5CBF5F78EEC}" srcOrd="3" destOrd="0" presId="urn:microsoft.com/office/officeart/2005/8/layout/process1"/>
    <dgm:cxn modelId="{7B3A0548-4294-4BD5-AF05-18B50E7F5FE3}" type="presParOf" srcId="{75576B2E-DB43-49F5-8A31-D5CBF5F78EEC}" destId="{1FFABC42-5BE3-4E33-A2BE-582BDAFB0BDF}" srcOrd="0" destOrd="0" presId="urn:microsoft.com/office/officeart/2005/8/layout/process1"/>
    <dgm:cxn modelId="{733EFC28-CB6B-4DCE-9576-693B4CE3C923}" type="presParOf" srcId="{A491758C-84A6-4A4D-888E-93118B4129B4}" destId="{B28036AB-B71B-48DE-97C4-D287BC3BE7AC}" srcOrd="4"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EBD105-9F67-4F60-B070-C671AE93A28A}">
      <dsp:nvSpPr>
        <dsp:cNvPr id="0" name=""/>
        <dsp:cNvSpPr/>
      </dsp:nvSpPr>
      <dsp:spPr>
        <a:xfrm>
          <a:off x="6931" y="1291917"/>
          <a:ext cx="2071799" cy="1767503"/>
        </a:xfrm>
        <a:prstGeom prst="roundRect">
          <a:avLst>
            <a:gd name="adj" fmla="val 10000"/>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zh-CN" altLang="en-US" sz="2800" kern="1200" dirty="0"/>
            <a:t>第一步</a:t>
          </a:r>
          <a:r>
            <a:rPr lang="en-US" altLang="zh-TW" sz="2800" kern="1200" dirty="0"/>
            <a:t>: </a:t>
          </a:r>
        </a:p>
        <a:p>
          <a:pPr marL="0" lvl="0" indent="0" algn="ctr" defTabSz="1244600">
            <a:lnSpc>
              <a:spcPct val="90000"/>
            </a:lnSpc>
            <a:spcBef>
              <a:spcPct val="0"/>
            </a:spcBef>
            <a:spcAft>
              <a:spcPct val="35000"/>
            </a:spcAft>
            <a:buNone/>
          </a:pPr>
          <a:r>
            <a:rPr lang="zh-CN" altLang="en-US" sz="2800" kern="1200" dirty="0"/>
            <a:t>定义一组函数</a:t>
          </a:r>
          <a:endParaRPr lang="zh-TW" altLang="en-US" sz="2800" kern="1200" dirty="0"/>
        </a:p>
      </dsp:txBody>
      <dsp:txXfrm>
        <a:off x="58699" y="1343685"/>
        <a:ext cx="1968263" cy="1663967"/>
      </dsp:txXfrm>
    </dsp:sp>
    <dsp:sp modelId="{888540DF-FD49-4215-991C-C7B2A2E10D35}">
      <dsp:nvSpPr>
        <dsp:cNvPr id="0" name=""/>
        <dsp:cNvSpPr/>
      </dsp:nvSpPr>
      <dsp:spPr>
        <a:xfrm>
          <a:off x="2285910" y="1918765"/>
          <a:ext cx="439221" cy="513806"/>
        </a:xfrm>
        <a:prstGeom prst="rightArrow">
          <a:avLst>
            <a:gd name="adj1" fmla="val 60000"/>
            <a:gd name="adj2" fmla="val 50000"/>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244600">
            <a:lnSpc>
              <a:spcPct val="90000"/>
            </a:lnSpc>
            <a:spcBef>
              <a:spcPct val="0"/>
            </a:spcBef>
            <a:spcAft>
              <a:spcPct val="35000"/>
            </a:spcAft>
            <a:buNone/>
          </a:pPr>
          <a:endParaRPr lang="zh-TW" altLang="en-US" sz="2800" kern="1200"/>
        </a:p>
      </dsp:txBody>
      <dsp:txXfrm>
        <a:off x="2285910" y="2021526"/>
        <a:ext cx="307455" cy="308284"/>
      </dsp:txXfrm>
    </dsp:sp>
    <dsp:sp modelId="{2C9E42A7-D692-4DEF-A008-68C3A4D1516E}">
      <dsp:nvSpPr>
        <dsp:cNvPr id="0" name=""/>
        <dsp:cNvSpPr/>
      </dsp:nvSpPr>
      <dsp:spPr>
        <a:xfrm>
          <a:off x="2907450" y="1291917"/>
          <a:ext cx="2071799" cy="1767503"/>
        </a:xfrm>
        <a:prstGeom prst="roundRect">
          <a:avLst>
            <a:gd name="adj" fmla="val 10000"/>
          </a:avLst>
        </a:prstGeom>
        <a:gradFill rotWithShape="0">
          <a:gsLst>
            <a:gs pos="0">
              <a:schemeClr val="accent4">
                <a:hueOff val="5197846"/>
                <a:satOff val="-23984"/>
                <a:lumOff val="883"/>
                <a:alphaOff val="0"/>
                <a:satMod val="103000"/>
                <a:lumMod val="102000"/>
                <a:tint val="94000"/>
              </a:schemeClr>
            </a:gs>
            <a:gs pos="50000">
              <a:schemeClr val="accent4">
                <a:hueOff val="5197846"/>
                <a:satOff val="-23984"/>
                <a:lumOff val="883"/>
                <a:alphaOff val="0"/>
                <a:satMod val="110000"/>
                <a:lumMod val="100000"/>
                <a:shade val="100000"/>
              </a:schemeClr>
            </a:gs>
            <a:gs pos="100000">
              <a:schemeClr val="accent4">
                <a:hueOff val="5197846"/>
                <a:satOff val="-23984"/>
                <a:lumOff val="883"/>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zh-CN" altLang="en-US" sz="2800" kern="1200" dirty="0"/>
            <a:t>第二步</a:t>
          </a:r>
          <a:r>
            <a:rPr lang="en-US" altLang="zh-TW" sz="2800" kern="1200" dirty="0"/>
            <a:t>:</a:t>
          </a:r>
        </a:p>
        <a:p>
          <a:pPr marL="0" lvl="0" indent="0" algn="ctr" defTabSz="1244600">
            <a:lnSpc>
              <a:spcPct val="90000"/>
            </a:lnSpc>
            <a:spcBef>
              <a:spcPct val="0"/>
            </a:spcBef>
            <a:spcAft>
              <a:spcPct val="35000"/>
            </a:spcAft>
            <a:buNone/>
          </a:pPr>
          <a:r>
            <a:rPr lang="zh-CN" altLang="en-US" sz="2800" kern="1200" dirty="0"/>
            <a:t>评价函数的优度</a:t>
          </a:r>
          <a:endParaRPr lang="en-US" altLang="zh-TW" sz="2800" kern="1200" dirty="0"/>
        </a:p>
      </dsp:txBody>
      <dsp:txXfrm>
        <a:off x="2959218" y="1343685"/>
        <a:ext cx="1968263" cy="1663967"/>
      </dsp:txXfrm>
    </dsp:sp>
    <dsp:sp modelId="{75576B2E-DB43-49F5-8A31-D5CBF5F78EEC}">
      <dsp:nvSpPr>
        <dsp:cNvPr id="0" name=""/>
        <dsp:cNvSpPr/>
      </dsp:nvSpPr>
      <dsp:spPr>
        <a:xfrm>
          <a:off x="5186429" y="1918765"/>
          <a:ext cx="439221" cy="513806"/>
        </a:xfrm>
        <a:prstGeom prst="rightArrow">
          <a:avLst>
            <a:gd name="adj1" fmla="val 60000"/>
            <a:gd name="adj2" fmla="val 50000"/>
          </a:avLst>
        </a:prstGeom>
        <a:gradFill rotWithShape="0">
          <a:gsLst>
            <a:gs pos="0">
              <a:schemeClr val="accent4">
                <a:hueOff val="10395692"/>
                <a:satOff val="-47968"/>
                <a:lumOff val="1765"/>
                <a:alphaOff val="0"/>
                <a:satMod val="103000"/>
                <a:lumMod val="102000"/>
                <a:tint val="94000"/>
              </a:schemeClr>
            </a:gs>
            <a:gs pos="50000">
              <a:schemeClr val="accent4">
                <a:hueOff val="10395692"/>
                <a:satOff val="-47968"/>
                <a:lumOff val="1765"/>
                <a:alphaOff val="0"/>
                <a:satMod val="110000"/>
                <a:lumMod val="100000"/>
                <a:shade val="100000"/>
              </a:schemeClr>
            </a:gs>
            <a:gs pos="100000">
              <a:schemeClr val="accent4">
                <a:hueOff val="10395692"/>
                <a:satOff val="-47968"/>
                <a:lumOff val="1765"/>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244600">
            <a:lnSpc>
              <a:spcPct val="90000"/>
            </a:lnSpc>
            <a:spcBef>
              <a:spcPct val="0"/>
            </a:spcBef>
            <a:spcAft>
              <a:spcPct val="35000"/>
            </a:spcAft>
            <a:buNone/>
          </a:pPr>
          <a:endParaRPr lang="zh-TW" altLang="en-US" sz="2800" kern="1200"/>
        </a:p>
      </dsp:txBody>
      <dsp:txXfrm>
        <a:off x="5186429" y="2021526"/>
        <a:ext cx="307455" cy="308284"/>
      </dsp:txXfrm>
    </dsp:sp>
    <dsp:sp modelId="{B28036AB-B71B-48DE-97C4-D287BC3BE7AC}">
      <dsp:nvSpPr>
        <dsp:cNvPr id="0" name=""/>
        <dsp:cNvSpPr/>
      </dsp:nvSpPr>
      <dsp:spPr>
        <a:xfrm>
          <a:off x="5807969" y="1291917"/>
          <a:ext cx="2071799" cy="1767503"/>
        </a:xfrm>
        <a:prstGeom prst="roundRect">
          <a:avLst>
            <a:gd name="adj" fmla="val 10000"/>
          </a:avLst>
        </a:prstGeom>
        <a:gradFill rotWithShape="0">
          <a:gsLst>
            <a:gs pos="0">
              <a:schemeClr val="accent4">
                <a:hueOff val="10395692"/>
                <a:satOff val="-47968"/>
                <a:lumOff val="1765"/>
                <a:alphaOff val="0"/>
                <a:satMod val="103000"/>
                <a:lumMod val="102000"/>
                <a:tint val="94000"/>
              </a:schemeClr>
            </a:gs>
            <a:gs pos="50000">
              <a:schemeClr val="accent4">
                <a:hueOff val="10395692"/>
                <a:satOff val="-47968"/>
                <a:lumOff val="1765"/>
                <a:alphaOff val="0"/>
                <a:satMod val="110000"/>
                <a:lumMod val="100000"/>
                <a:shade val="100000"/>
              </a:schemeClr>
            </a:gs>
            <a:gs pos="100000">
              <a:schemeClr val="accent4">
                <a:hueOff val="10395692"/>
                <a:satOff val="-47968"/>
                <a:lumOff val="1765"/>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zh-CN" altLang="en-US" sz="2800" kern="1200" dirty="0"/>
            <a:t>第三步</a:t>
          </a:r>
          <a:r>
            <a:rPr lang="en-US" altLang="zh-TW" sz="2800" kern="1200" dirty="0"/>
            <a:t>:</a:t>
          </a:r>
        </a:p>
        <a:p>
          <a:pPr marL="0" lvl="0" indent="0" algn="ctr" defTabSz="1244600">
            <a:lnSpc>
              <a:spcPct val="90000"/>
            </a:lnSpc>
            <a:spcBef>
              <a:spcPct val="0"/>
            </a:spcBef>
            <a:spcAft>
              <a:spcPct val="35000"/>
            </a:spcAft>
            <a:buNone/>
          </a:pPr>
          <a:r>
            <a:rPr lang="zh-CN" altLang="en-US" sz="2800" kern="1200" dirty="0"/>
            <a:t>选择最优函数</a:t>
          </a:r>
          <a:endParaRPr lang="zh-TW" altLang="en-US" sz="2800" kern="1200" dirty="0"/>
        </a:p>
      </dsp:txBody>
      <dsp:txXfrm>
        <a:off x="5859737" y="1343685"/>
        <a:ext cx="1968263" cy="1663967"/>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2" Type="http://schemas.openxmlformats.org/officeDocument/2006/relationships/image" Target="../media/image20.wmf"/><Relationship Id="rId1" Type="http://schemas.openxmlformats.org/officeDocument/2006/relationships/image" Target="../media/image19.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25.wmf"/><Relationship Id="rId2" Type="http://schemas.openxmlformats.org/officeDocument/2006/relationships/image" Target="../media/image24.wmf"/><Relationship Id="rId1" Type="http://schemas.openxmlformats.org/officeDocument/2006/relationships/image" Target="../media/image23.wmf"/><Relationship Id="rId5" Type="http://schemas.openxmlformats.org/officeDocument/2006/relationships/image" Target="../media/image27.wmf"/><Relationship Id="rId4" Type="http://schemas.openxmlformats.org/officeDocument/2006/relationships/image" Target="../media/image26.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27.wmf"/><Relationship Id="rId1" Type="http://schemas.openxmlformats.org/officeDocument/2006/relationships/image" Target="../media/image23.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29.wmf"/><Relationship Id="rId2" Type="http://schemas.openxmlformats.org/officeDocument/2006/relationships/image" Target="../media/image27.wmf"/><Relationship Id="rId1" Type="http://schemas.openxmlformats.org/officeDocument/2006/relationships/image" Target="../media/image23.wmf"/><Relationship Id="rId4" Type="http://schemas.openxmlformats.org/officeDocument/2006/relationships/image" Target="../media/image30.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2E1C96E-70C8-4C92-B158-8E4A0CE60EF5}" type="datetimeFigureOut">
              <a:rPr lang="zh-CN" altLang="en-US" smtClean="0"/>
              <a:t>2024/10/10</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4D6285B-027D-4998-856E-67E3D106147F}" type="slidenum">
              <a:rPr lang="zh-CN" altLang="en-US" smtClean="0"/>
              <a:t>‹#›</a:t>
            </a:fld>
            <a:endParaRPr lang="zh-CN" altLang="en-US"/>
          </a:p>
        </p:txBody>
      </p:sp>
    </p:spTree>
    <p:extLst>
      <p:ext uri="{BB962C8B-B14F-4D97-AF65-F5344CB8AC3E}">
        <p14:creationId xmlns:p14="http://schemas.microsoft.com/office/powerpoint/2010/main" val="10410792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fld id="{F4D6285B-027D-4998-856E-67E3D106147F}" type="slidenum">
              <a:rPr lang="zh-CN" altLang="en-US" smtClean="0"/>
              <a:t>5</a:t>
            </a:fld>
            <a:endParaRPr lang="zh-CN" altLang="en-US"/>
          </a:p>
        </p:txBody>
      </p:sp>
    </p:spTree>
    <p:extLst>
      <p:ext uri="{BB962C8B-B14F-4D97-AF65-F5344CB8AC3E}">
        <p14:creationId xmlns:p14="http://schemas.microsoft.com/office/powerpoint/2010/main" val="2897281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FEF7412-3632-4F86-9F0D-96DD7199597B}"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27928632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893481-9538-44C6-A910-B58F9FEA8431}"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842045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zh-TW" altLang="en-US" sz="2800" dirty="0"/>
              <a:t>看著棋譜學</a:t>
            </a:r>
            <a:endParaRPr lang="en-US" altLang="zh-TW" sz="2800" dirty="0"/>
          </a:p>
          <a:p>
            <a:endParaRPr lang="zh-TW" altLang="en-US" dirty="0"/>
          </a:p>
        </p:txBody>
      </p:sp>
      <p:sp>
        <p:nvSpPr>
          <p:cNvPr id="4" name="投影片編號版面配置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893481-9538-44C6-A910-B58F9FEA8431}"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30749896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FEF7412-3632-4F86-9F0D-96DD7199597B}"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20226828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4D6285B-027D-4998-856E-67E3D106147F}" type="slidenum">
              <a:rPr lang="zh-CN" altLang="en-US" smtClean="0"/>
              <a:t>8</a:t>
            </a:fld>
            <a:endParaRPr lang="zh-CN" altLang="en-US"/>
          </a:p>
        </p:txBody>
      </p:sp>
    </p:spTree>
    <p:extLst>
      <p:ext uri="{BB962C8B-B14F-4D97-AF65-F5344CB8AC3E}">
        <p14:creationId xmlns:p14="http://schemas.microsoft.com/office/powerpoint/2010/main" val="2805653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1" i="0" dirty="0">
                <a:solidFill>
                  <a:srgbClr val="202122"/>
                </a:solidFill>
                <a:effectLst/>
                <a:latin typeface="Arial" panose="020B0604020202020204" pitchFamily="34" charset="0"/>
              </a:rPr>
              <a:t>Machine learning</a:t>
            </a:r>
            <a:r>
              <a:rPr lang="en-US" altLang="zh-CN" b="0" i="0" dirty="0">
                <a:solidFill>
                  <a:srgbClr val="202122"/>
                </a:solidFill>
                <a:effectLst/>
                <a:latin typeface="Arial" panose="020B0604020202020204" pitchFamily="34" charset="0"/>
              </a:rPr>
              <a:t> (</a:t>
            </a:r>
            <a:r>
              <a:rPr lang="en-US" altLang="zh-CN" b="1" i="0" dirty="0">
                <a:solidFill>
                  <a:srgbClr val="202122"/>
                </a:solidFill>
                <a:effectLst/>
                <a:latin typeface="Arial" panose="020B0604020202020204" pitchFamily="34" charset="0"/>
              </a:rPr>
              <a:t>ML</a:t>
            </a:r>
            <a:r>
              <a:rPr lang="en-US" altLang="zh-CN" b="0" i="0" dirty="0">
                <a:solidFill>
                  <a:srgbClr val="202122"/>
                </a:solidFill>
                <a:effectLst/>
                <a:latin typeface="Arial" panose="020B0604020202020204" pitchFamily="34" charset="0"/>
              </a:rPr>
              <a:t>) is the study of computer algorithms that can improve automatically through experience and by the use of data.</a:t>
            </a:r>
            <a:endParaRPr lang="zh-CN" altLang="en-US" dirty="0"/>
          </a:p>
        </p:txBody>
      </p:sp>
      <p:sp>
        <p:nvSpPr>
          <p:cNvPr id="4" name="灯片编号占位符 3"/>
          <p:cNvSpPr>
            <a:spLocks noGrp="1"/>
          </p:cNvSpPr>
          <p:nvPr>
            <p:ph type="sldNum" sz="quarter" idx="5"/>
          </p:nvPr>
        </p:nvSpPr>
        <p:spPr/>
        <p:txBody>
          <a:bodyPr/>
          <a:lstStyle/>
          <a:p>
            <a:fld id="{F4D6285B-027D-4998-856E-67E3D106147F}" type="slidenum">
              <a:rPr lang="zh-CN" altLang="en-US" smtClean="0"/>
              <a:t>26</a:t>
            </a:fld>
            <a:endParaRPr lang="zh-CN" altLang="en-US"/>
          </a:p>
        </p:txBody>
      </p:sp>
    </p:spTree>
    <p:extLst>
      <p:ext uri="{BB962C8B-B14F-4D97-AF65-F5344CB8AC3E}">
        <p14:creationId xmlns:p14="http://schemas.microsoft.com/office/powerpoint/2010/main" val="41468737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Repeat again</a:t>
            </a:r>
            <a:endParaRPr lang="zh-TW" altLang="en-US" dirty="0"/>
          </a:p>
        </p:txBody>
      </p:sp>
      <p:sp>
        <p:nvSpPr>
          <p:cNvPr id="4" name="投影片編號版面配置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CF3BD28-75DF-4233-8F85-EE3A845FE6B6}"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34409419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Repeat again</a:t>
            </a:r>
            <a:endParaRPr lang="zh-TW" altLang="en-US" dirty="0"/>
          </a:p>
        </p:txBody>
      </p:sp>
      <p:sp>
        <p:nvSpPr>
          <p:cNvPr id="4" name="投影片編號版面配置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CF3BD28-75DF-4233-8F85-EE3A845FE6B6}"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17830180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Repeat again</a:t>
            </a:r>
            <a:endParaRPr lang="zh-TW" altLang="en-US" dirty="0"/>
          </a:p>
        </p:txBody>
      </p:sp>
      <p:sp>
        <p:nvSpPr>
          <p:cNvPr id="4" name="投影片編號版面配置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CF3BD28-75DF-4233-8F85-EE3A845FE6B6}"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25128074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FEF7412-3632-4F86-9F0D-96DD7199597B}"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33352799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FEF7412-3632-4F86-9F0D-96DD7199597B}"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1273128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b="0" i="0" kern="1200" dirty="0">
                <a:solidFill>
                  <a:schemeClr val="tx1"/>
                </a:solidFill>
                <a:effectLst/>
                <a:latin typeface="+mn-lt"/>
                <a:ea typeface="+mn-ea"/>
                <a:cs typeface="+mn-cs"/>
              </a:rPr>
              <a:t>Can we have more examples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TW"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b="0" i="0" kern="1200" dirty="0">
                <a:solidFill>
                  <a:schemeClr val="tx1"/>
                </a:solidFill>
                <a:effectLst/>
                <a:latin typeface="+mn-lt"/>
                <a:ea typeface="+mn-ea"/>
                <a:cs typeface="+mn-cs"/>
              </a:rPr>
              <a:t>Deep-Learning</a:t>
            </a:r>
            <a:r>
              <a:rPr lang="zh-TW" altLang="en-US" sz="1200" b="0" i="0" kern="1200" dirty="0">
                <a:solidFill>
                  <a:schemeClr val="tx1"/>
                </a:solidFill>
                <a:effectLst/>
                <a:latin typeface="+mn-lt"/>
                <a:ea typeface="+mn-ea"/>
                <a:cs typeface="+mn-cs"/>
              </a:rPr>
              <a:t>技術</a:t>
            </a:r>
            <a:r>
              <a:rPr lang="ja-JP" altLang="en-US" sz="1200" b="0" i="0" kern="1200" dirty="0">
                <a:solidFill>
                  <a:schemeClr val="tx1"/>
                </a:solidFill>
                <a:effectLst/>
                <a:latin typeface="+mn-lt"/>
                <a:ea typeface="+mn-ea"/>
                <a:cs typeface="+mn-cs"/>
              </a:rPr>
              <a:t>の</a:t>
            </a:r>
            <a:r>
              <a:rPr lang="zh-TW" altLang="en-US" sz="1200" b="0" i="0" kern="1200" dirty="0">
                <a:solidFill>
                  <a:schemeClr val="tx1"/>
                </a:solidFill>
                <a:effectLst/>
                <a:latin typeface="+mn-lt"/>
                <a:ea typeface="+mn-ea"/>
                <a:cs typeface="+mn-cs"/>
              </a:rPr>
              <a:t>先端企業</a:t>
            </a:r>
            <a:r>
              <a:rPr lang="ja-JP" altLang="en-US" sz="1200" b="0" i="0" kern="1200" dirty="0">
                <a:solidFill>
                  <a:schemeClr val="tx1"/>
                </a:solidFill>
                <a:effectLst/>
                <a:latin typeface="+mn-lt"/>
                <a:ea typeface="+mn-ea"/>
                <a:cs typeface="+mn-cs"/>
              </a:rPr>
              <a:t>である</a:t>
            </a:r>
            <a:r>
              <a:rPr lang="en-US" altLang="zh-TW" sz="1200" b="0" i="0" kern="1200" dirty="0" err="1">
                <a:solidFill>
                  <a:schemeClr val="tx1"/>
                </a:solidFill>
                <a:effectLst/>
                <a:latin typeface="+mn-lt"/>
                <a:ea typeface="+mn-ea"/>
                <a:cs typeface="+mn-cs"/>
              </a:rPr>
              <a:t>AlpacaDB</a:t>
            </a:r>
            <a:endParaRPr lang="en-US" altLang="zh-TW" dirty="0"/>
          </a:p>
          <a:p>
            <a:endParaRPr lang="zh-TW" altLang="en-US" dirty="0"/>
          </a:p>
        </p:txBody>
      </p:sp>
      <p:sp>
        <p:nvSpPr>
          <p:cNvPr id="4" name="投影片編號版面配置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F9096D2-8776-4F5C-A458-4FD37E7160D3}"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11490905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2024/10/10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2024/10/10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2024/10/10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TW" altLang="en-US"/>
              <a:t>按一下以編輯母片標題樣式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按一下以編輯母片副標題樣式</a:t>
            </a:r>
            <a:endParaRPr lang="en-US" dirty="0"/>
          </a:p>
        </p:txBody>
      </p:sp>
      <p:sp>
        <p:nvSpPr>
          <p:cNvPr id="4" name="Date Placeholder 3"/>
          <p:cNvSpPr>
            <a:spLocks noGrp="1"/>
          </p:cNvSpPr>
          <p:nvPr>
            <p:ph type="dt" sz="half" idx="10"/>
          </p:nvPr>
        </p:nvSpPr>
        <p:spPr/>
        <p:txBody>
          <a:bodyPr/>
          <a:lstStyle/>
          <a:p>
            <a:fld id="{889EBA91-1ABC-40A1-A298-75A1ACA309CE}" type="datetimeFigureOut">
              <a:rPr lang="zh-TW" altLang="en-US" smtClean="0"/>
              <a:t>2024/10/10</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B1E3B3A6-7A9C-48B8-933D-3377D6C33DD3}" type="slidenum">
              <a:rPr lang="zh-TW" altLang="en-US" smtClean="0"/>
              <a:t>‹#›</a:t>
            </a:fld>
            <a:endParaRPr lang="zh-TW" altLang="en-US"/>
          </a:p>
        </p:txBody>
      </p:sp>
    </p:spTree>
    <p:extLst>
      <p:ext uri="{BB962C8B-B14F-4D97-AF65-F5344CB8AC3E}">
        <p14:creationId xmlns:p14="http://schemas.microsoft.com/office/powerpoint/2010/main" val="355553160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Title 1"/>
          <p:cNvSpPr>
            <a:spLocks noGrp="1"/>
          </p:cNvSpPr>
          <p:nvPr>
            <p:ph type="title"/>
          </p:nvPr>
        </p:nvSpPr>
        <p:spPr>
          <a:xfrm>
            <a:off x="628650" y="15205"/>
            <a:ext cx="7886700" cy="1325563"/>
          </a:xfrm>
        </p:spPr>
        <p:txBody>
          <a:bodyPr/>
          <a:lstStyle/>
          <a:p>
            <a:r>
              <a:rPr lang="zh-TW" altLang="en-US"/>
              <a:t>按一下以編輯母片標題樣式</a:t>
            </a:r>
            <a:endParaRPr lang="en-US" dirty="0"/>
          </a:p>
        </p:txBody>
      </p:sp>
      <p:sp>
        <p:nvSpPr>
          <p:cNvPr id="3" name="Content Placeholder 2"/>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889EBA91-1ABC-40A1-A298-75A1ACA309CE}" type="datetimeFigureOut">
              <a:rPr lang="zh-TW" altLang="en-US" smtClean="0"/>
              <a:t>2024/10/10</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B1E3B3A6-7A9C-48B8-933D-3377D6C33DD3}" type="slidenum">
              <a:rPr lang="zh-TW" altLang="en-US" smtClean="0"/>
              <a:t>‹#›</a:t>
            </a:fld>
            <a:endParaRPr lang="zh-TW" altLang="en-US"/>
          </a:p>
        </p:txBody>
      </p:sp>
    </p:spTree>
    <p:extLst>
      <p:ext uri="{BB962C8B-B14F-4D97-AF65-F5344CB8AC3E}">
        <p14:creationId xmlns:p14="http://schemas.microsoft.com/office/powerpoint/2010/main" val="75098373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TW" altLang="en-US"/>
              <a:t>按一下以編輯母片標題樣式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按一下以編輯母片文字樣式</a:t>
            </a:r>
          </a:p>
        </p:txBody>
      </p:sp>
      <p:sp>
        <p:nvSpPr>
          <p:cNvPr id="4" name="Date Placeholder 3"/>
          <p:cNvSpPr>
            <a:spLocks noGrp="1"/>
          </p:cNvSpPr>
          <p:nvPr>
            <p:ph type="dt" sz="half" idx="10"/>
          </p:nvPr>
        </p:nvSpPr>
        <p:spPr/>
        <p:txBody>
          <a:bodyPr/>
          <a:lstStyle/>
          <a:p>
            <a:fld id="{889EBA91-1ABC-40A1-A298-75A1ACA309CE}" type="datetimeFigureOut">
              <a:rPr lang="zh-TW" altLang="en-US" smtClean="0"/>
              <a:t>2024/10/10</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B1E3B3A6-7A9C-48B8-933D-3377D6C33DD3}" type="slidenum">
              <a:rPr lang="zh-TW" altLang="en-US" smtClean="0"/>
              <a:t>‹#›</a:t>
            </a:fld>
            <a:endParaRPr lang="zh-TW" altLang="en-US"/>
          </a:p>
        </p:txBody>
      </p:sp>
    </p:spTree>
    <p:extLst>
      <p:ext uri="{BB962C8B-B14F-4D97-AF65-F5344CB8AC3E}">
        <p14:creationId xmlns:p14="http://schemas.microsoft.com/office/powerpoint/2010/main" val="369960191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Date Placeholder 4"/>
          <p:cNvSpPr>
            <a:spLocks noGrp="1"/>
          </p:cNvSpPr>
          <p:nvPr>
            <p:ph type="dt" sz="half" idx="10"/>
          </p:nvPr>
        </p:nvSpPr>
        <p:spPr/>
        <p:txBody>
          <a:bodyPr/>
          <a:lstStyle/>
          <a:p>
            <a:fld id="{889EBA91-1ABC-40A1-A298-75A1ACA309CE}" type="datetimeFigureOut">
              <a:rPr lang="zh-TW" altLang="en-US" smtClean="0"/>
              <a:t>2024/10/10</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B1E3B3A6-7A9C-48B8-933D-3377D6C33DD3}" type="slidenum">
              <a:rPr lang="zh-TW" altLang="en-US" smtClean="0"/>
              <a:t>‹#›</a:t>
            </a:fld>
            <a:endParaRPr lang="zh-TW" altLang="en-US"/>
          </a:p>
        </p:txBody>
      </p:sp>
    </p:spTree>
    <p:extLst>
      <p:ext uri="{BB962C8B-B14F-4D97-AF65-F5344CB8AC3E}">
        <p14:creationId xmlns:p14="http://schemas.microsoft.com/office/powerpoint/2010/main" val="123418992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TW" altLang="en-US"/>
              <a:t>按一下以編輯母片標題樣式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Content Placeholder 3"/>
          <p:cNvSpPr>
            <a:spLocks noGrp="1"/>
          </p:cNvSpPr>
          <p:nvPr>
            <p:ph sz="half" idx="2"/>
          </p:nvPr>
        </p:nvSpPr>
        <p:spPr>
          <a:xfrm>
            <a:off x="629842" y="2505075"/>
            <a:ext cx="3868340"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Content Placeholder 5"/>
          <p:cNvSpPr>
            <a:spLocks noGrp="1"/>
          </p:cNvSpPr>
          <p:nvPr>
            <p:ph sz="quarter" idx="4"/>
          </p:nvPr>
        </p:nvSpPr>
        <p:spPr>
          <a:xfrm>
            <a:off x="4629150" y="2505075"/>
            <a:ext cx="3887391"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7" name="Date Placeholder 6"/>
          <p:cNvSpPr>
            <a:spLocks noGrp="1"/>
          </p:cNvSpPr>
          <p:nvPr>
            <p:ph type="dt" sz="half" idx="10"/>
          </p:nvPr>
        </p:nvSpPr>
        <p:spPr/>
        <p:txBody>
          <a:bodyPr/>
          <a:lstStyle/>
          <a:p>
            <a:fld id="{889EBA91-1ABC-40A1-A298-75A1ACA309CE}" type="datetimeFigureOut">
              <a:rPr lang="zh-TW" altLang="en-US" smtClean="0"/>
              <a:t>2024/10/10</a:t>
            </a:fld>
            <a:endParaRPr lang="zh-TW" altLang="en-US"/>
          </a:p>
        </p:txBody>
      </p:sp>
      <p:sp>
        <p:nvSpPr>
          <p:cNvPr id="8" name="Footer Placeholder 7"/>
          <p:cNvSpPr>
            <a:spLocks noGrp="1"/>
          </p:cNvSpPr>
          <p:nvPr>
            <p:ph type="ftr" sz="quarter" idx="11"/>
          </p:nvPr>
        </p:nvSpPr>
        <p:spPr/>
        <p:txBody>
          <a:bodyPr/>
          <a:lstStyle/>
          <a:p>
            <a:endParaRPr lang="zh-TW" altLang="en-US"/>
          </a:p>
        </p:txBody>
      </p:sp>
      <p:sp>
        <p:nvSpPr>
          <p:cNvPr id="9" name="Slide Number Placeholder 8"/>
          <p:cNvSpPr>
            <a:spLocks noGrp="1"/>
          </p:cNvSpPr>
          <p:nvPr>
            <p:ph type="sldNum" sz="quarter" idx="12"/>
          </p:nvPr>
        </p:nvSpPr>
        <p:spPr/>
        <p:txBody>
          <a:bodyPr/>
          <a:lstStyle/>
          <a:p>
            <a:fld id="{B1E3B3A6-7A9C-48B8-933D-3377D6C33DD3}" type="slidenum">
              <a:rPr lang="zh-TW" altLang="en-US" smtClean="0"/>
              <a:t>‹#›</a:t>
            </a:fld>
            <a:endParaRPr lang="zh-TW" altLang="en-US"/>
          </a:p>
        </p:txBody>
      </p:sp>
    </p:spTree>
    <p:extLst>
      <p:ext uri="{BB962C8B-B14F-4D97-AF65-F5344CB8AC3E}">
        <p14:creationId xmlns:p14="http://schemas.microsoft.com/office/powerpoint/2010/main" val="403051150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Date Placeholder 2"/>
          <p:cNvSpPr>
            <a:spLocks noGrp="1"/>
          </p:cNvSpPr>
          <p:nvPr>
            <p:ph type="dt" sz="half" idx="10"/>
          </p:nvPr>
        </p:nvSpPr>
        <p:spPr/>
        <p:txBody>
          <a:bodyPr/>
          <a:lstStyle/>
          <a:p>
            <a:fld id="{889EBA91-1ABC-40A1-A298-75A1ACA309CE}" type="datetimeFigureOut">
              <a:rPr lang="zh-TW" altLang="en-US" smtClean="0"/>
              <a:t>2024/10/10</a:t>
            </a:fld>
            <a:endParaRPr lang="zh-TW" altLang="en-US"/>
          </a:p>
        </p:txBody>
      </p:sp>
      <p:sp>
        <p:nvSpPr>
          <p:cNvPr id="4" name="Footer Placeholder 3"/>
          <p:cNvSpPr>
            <a:spLocks noGrp="1"/>
          </p:cNvSpPr>
          <p:nvPr>
            <p:ph type="ftr" sz="quarter" idx="11"/>
          </p:nvPr>
        </p:nvSpPr>
        <p:spPr/>
        <p:txBody>
          <a:bodyPr/>
          <a:lstStyle/>
          <a:p>
            <a:endParaRPr lang="zh-TW" altLang="en-US"/>
          </a:p>
        </p:txBody>
      </p:sp>
      <p:sp>
        <p:nvSpPr>
          <p:cNvPr id="5" name="Slide Number Placeholder 4"/>
          <p:cNvSpPr>
            <a:spLocks noGrp="1"/>
          </p:cNvSpPr>
          <p:nvPr>
            <p:ph type="sldNum" sz="quarter" idx="12"/>
          </p:nvPr>
        </p:nvSpPr>
        <p:spPr/>
        <p:txBody>
          <a:bodyPr/>
          <a:lstStyle/>
          <a:p>
            <a:fld id="{B1E3B3A6-7A9C-48B8-933D-3377D6C33DD3}" type="slidenum">
              <a:rPr lang="zh-TW" altLang="en-US" smtClean="0"/>
              <a:t>‹#›</a:t>
            </a:fld>
            <a:endParaRPr lang="zh-TW" altLang="en-US"/>
          </a:p>
        </p:txBody>
      </p:sp>
    </p:spTree>
    <p:extLst>
      <p:ext uri="{BB962C8B-B14F-4D97-AF65-F5344CB8AC3E}">
        <p14:creationId xmlns:p14="http://schemas.microsoft.com/office/powerpoint/2010/main" val="644492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89EBA91-1ABC-40A1-A298-75A1ACA309CE}" type="datetimeFigureOut">
              <a:rPr lang="zh-TW" altLang="en-US" smtClean="0"/>
              <a:t>2024/10/10</a:t>
            </a:fld>
            <a:endParaRPr lang="zh-TW" altLang="en-US"/>
          </a:p>
        </p:txBody>
      </p:sp>
      <p:sp>
        <p:nvSpPr>
          <p:cNvPr id="3" name="Footer Placeholder 2"/>
          <p:cNvSpPr>
            <a:spLocks noGrp="1"/>
          </p:cNvSpPr>
          <p:nvPr>
            <p:ph type="ftr" sz="quarter" idx="11"/>
          </p:nvPr>
        </p:nvSpPr>
        <p:spPr/>
        <p:txBody>
          <a:bodyPr/>
          <a:lstStyle/>
          <a:p>
            <a:endParaRPr lang="zh-TW" altLang="en-US"/>
          </a:p>
        </p:txBody>
      </p:sp>
      <p:sp>
        <p:nvSpPr>
          <p:cNvPr id="4" name="Slide Number Placeholder 3"/>
          <p:cNvSpPr>
            <a:spLocks noGrp="1"/>
          </p:cNvSpPr>
          <p:nvPr>
            <p:ph type="sldNum" sz="quarter" idx="12"/>
          </p:nvPr>
        </p:nvSpPr>
        <p:spPr/>
        <p:txBody>
          <a:bodyPr/>
          <a:lstStyle/>
          <a:p>
            <a:fld id="{B1E3B3A6-7A9C-48B8-933D-3377D6C33DD3}" type="slidenum">
              <a:rPr lang="zh-TW" altLang="en-US" smtClean="0"/>
              <a:t>‹#›</a:t>
            </a:fld>
            <a:endParaRPr lang="zh-TW" altLang="en-US"/>
          </a:p>
        </p:txBody>
      </p:sp>
    </p:spTree>
    <p:extLst>
      <p:ext uri="{BB962C8B-B14F-4D97-AF65-F5344CB8AC3E}">
        <p14:creationId xmlns:p14="http://schemas.microsoft.com/office/powerpoint/2010/main" val="195286655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TW" altLang="en-US"/>
              <a:t>按一下以編輯母片標題樣式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Date Placeholder 4"/>
          <p:cNvSpPr>
            <a:spLocks noGrp="1"/>
          </p:cNvSpPr>
          <p:nvPr>
            <p:ph type="dt" sz="half" idx="10"/>
          </p:nvPr>
        </p:nvSpPr>
        <p:spPr/>
        <p:txBody>
          <a:bodyPr/>
          <a:lstStyle/>
          <a:p>
            <a:fld id="{889EBA91-1ABC-40A1-A298-75A1ACA309CE}" type="datetimeFigureOut">
              <a:rPr lang="zh-TW" altLang="en-US" smtClean="0"/>
              <a:t>2024/10/10</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B1E3B3A6-7A9C-48B8-933D-3377D6C33DD3}" type="slidenum">
              <a:rPr lang="zh-TW" altLang="en-US" smtClean="0"/>
              <a:t>‹#›</a:t>
            </a:fld>
            <a:endParaRPr lang="zh-TW" altLang="en-US"/>
          </a:p>
        </p:txBody>
      </p:sp>
    </p:spTree>
    <p:extLst>
      <p:ext uri="{BB962C8B-B14F-4D97-AF65-F5344CB8AC3E}">
        <p14:creationId xmlns:p14="http://schemas.microsoft.com/office/powerpoint/2010/main" val="343628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2024/10/10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TW" altLang="en-US"/>
              <a:t>按一下以編輯母片標題樣式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a:t>按一下圖示以新增圖片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Date Placeholder 4"/>
          <p:cNvSpPr>
            <a:spLocks noGrp="1"/>
          </p:cNvSpPr>
          <p:nvPr>
            <p:ph type="dt" sz="half" idx="10"/>
          </p:nvPr>
        </p:nvSpPr>
        <p:spPr/>
        <p:txBody>
          <a:bodyPr/>
          <a:lstStyle/>
          <a:p>
            <a:fld id="{889EBA91-1ABC-40A1-A298-75A1ACA309CE}" type="datetimeFigureOut">
              <a:rPr lang="zh-TW" altLang="en-US" smtClean="0"/>
              <a:t>2024/10/10</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B1E3B3A6-7A9C-48B8-933D-3377D6C33DD3}" type="slidenum">
              <a:rPr lang="zh-TW" altLang="en-US" smtClean="0"/>
              <a:t>‹#›</a:t>
            </a:fld>
            <a:endParaRPr lang="zh-TW" altLang="en-US"/>
          </a:p>
        </p:txBody>
      </p:sp>
    </p:spTree>
    <p:extLst>
      <p:ext uri="{BB962C8B-B14F-4D97-AF65-F5344CB8AC3E}">
        <p14:creationId xmlns:p14="http://schemas.microsoft.com/office/powerpoint/2010/main" val="397816585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Vertical Text Placeholder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889EBA91-1ABC-40A1-A298-75A1ACA309CE}" type="datetimeFigureOut">
              <a:rPr lang="zh-TW" altLang="en-US" smtClean="0"/>
              <a:t>2024/10/10</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B1E3B3A6-7A9C-48B8-933D-3377D6C33DD3}" type="slidenum">
              <a:rPr lang="zh-TW" altLang="en-US" smtClean="0"/>
              <a:t>‹#›</a:t>
            </a:fld>
            <a:endParaRPr lang="zh-TW" altLang="en-US"/>
          </a:p>
        </p:txBody>
      </p:sp>
    </p:spTree>
    <p:extLst>
      <p:ext uri="{BB962C8B-B14F-4D97-AF65-F5344CB8AC3E}">
        <p14:creationId xmlns:p14="http://schemas.microsoft.com/office/powerpoint/2010/main" val="236594812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TW" altLang="en-US"/>
              <a:t>按一下以編輯母片標題樣式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889EBA91-1ABC-40A1-A298-75A1ACA309CE}" type="datetimeFigureOut">
              <a:rPr lang="zh-TW" altLang="en-US" smtClean="0"/>
              <a:t>2024/10/10</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B1E3B3A6-7A9C-48B8-933D-3377D6C33DD3}" type="slidenum">
              <a:rPr lang="zh-TW" altLang="en-US" smtClean="0"/>
              <a:t>‹#›</a:t>
            </a:fld>
            <a:endParaRPr lang="zh-TW" altLang="en-US"/>
          </a:p>
        </p:txBody>
      </p:sp>
    </p:spTree>
    <p:extLst>
      <p:ext uri="{BB962C8B-B14F-4D97-AF65-F5344CB8AC3E}">
        <p14:creationId xmlns:p14="http://schemas.microsoft.com/office/powerpoint/2010/main" val="26370777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2024/10/10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2024/10/10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530820CF-B880-4189-942D-D702A7CBA730}" type="datetimeFigureOut">
              <a:rPr lang="zh-CN" altLang="en-US" smtClean="0"/>
              <a:t>2024/10/10</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30820CF-B880-4189-942D-D702A7CBA730}" type="datetimeFigureOut">
              <a:rPr lang="zh-CN" altLang="en-US" smtClean="0"/>
              <a:t>2024/10/10</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2024/10/10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2024/10/10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2024/10/10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53752"/>
            <a:ext cx="8229600" cy="1143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t>2024/10/10</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TW" altLang="en-US"/>
              <a:t>按一下以編輯母片標題樣式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89EBA91-1ABC-40A1-A298-75A1ACA309CE}" type="datetimeFigureOut">
              <a:rPr lang="zh-TW" altLang="en-US" smtClean="0"/>
              <a:t>2024/10/10</a:t>
            </a:fld>
            <a:endParaRPr lang="zh-TW"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1E3B3A6-7A9C-48B8-933D-3377D6C33DD3}" type="slidenum">
              <a:rPr lang="zh-TW" altLang="en-US" smtClean="0"/>
              <a:t>‹#›</a:t>
            </a:fld>
            <a:endParaRPr lang="zh-TW" altLang="en-US"/>
          </a:p>
        </p:txBody>
      </p:sp>
    </p:spTree>
    <p:extLst>
      <p:ext uri="{BB962C8B-B14F-4D97-AF65-F5344CB8AC3E}">
        <p14:creationId xmlns:p14="http://schemas.microsoft.com/office/powerpoint/2010/main" val="308800687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slideLayout" Target="../slideLayouts/slideLayout13.xml"/><Relationship Id="rId6" Type="http://schemas.openxmlformats.org/officeDocument/2006/relationships/image" Target="../media/image14.jpg"/><Relationship Id="rId5" Type="http://schemas.openxmlformats.org/officeDocument/2006/relationships/image" Target="../media/image13.jpg"/><Relationship Id="rId4" Type="http://schemas.openxmlformats.org/officeDocument/2006/relationships/image" Target="../media/image12.jpeg"/></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3.xml"/><Relationship Id="rId6" Type="http://schemas.openxmlformats.org/officeDocument/2006/relationships/image" Target="../media/image18.jpeg"/><Relationship Id="rId5" Type="http://schemas.openxmlformats.org/officeDocument/2006/relationships/image" Target="../media/image10.png"/><Relationship Id="rId4" Type="http://schemas.openxmlformats.org/officeDocument/2006/relationships/image" Target="../media/image17.png"/></Relationships>
</file>

<file path=ppt/slides/_rels/slide29.xml.rels><?xml version="1.0" encoding="UTF-8" standalone="yes"?>
<Relationships xmlns="http://schemas.openxmlformats.org/package/2006/relationships"><Relationship Id="rId8" Type="http://schemas.openxmlformats.org/officeDocument/2006/relationships/image" Target="../media/image20.wmf"/><Relationship Id="rId3" Type="http://schemas.openxmlformats.org/officeDocument/2006/relationships/oleObject" Target="../embeddings/oleObject1.bin"/><Relationship Id="rId7" Type="http://schemas.openxmlformats.org/officeDocument/2006/relationships/oleObject" Target="../embeddings/oleObject4.bin"/><Relationship Id="rId2" Type="http://schemas.openxmlformats.org/officeDocument/2006/relationships/slideLayout" Target="../slideLayouts/slideLayout13.xml"/><Relationship Id="rId1" Type="http://schemas.openxmlformats.org/officeDocument/2006/relationships/vmlDrawing" Target="../drawings/vmlDrawing1.vml"/><Relationship Id="rId6" Type="http://schemas.openxmlformats.org/officeDocument/2006/relationships/oleObject" Target="../embeddings/oleObject3.bin"/><Relationship Id="rId11" Type="http://schemas.openxmlformats.org/officeDocument/2006/relationships/image" Target="../media/image18.jpeg"/><Relationship Id="rId5" Type="http://schemas.openxmlformats.org/officeDocument/2006/relationships/oleObject" Target="../embeddings/oleObject2.bin"/><Relationship Id="rId10" Type="http://schemas.openxmlformats.org/officeDocument/2006/relationships/image" Target="../media/image22.jpeg"/><Relationship Id="rId4" Type="http://schemas.openxmlformats.org/officeDocument/2006/relationships/image" Target="../media/image19.wmf"/><Relationship Id="rId9" Type="http://schemas.openxmlformats.org/officeDocument/2006/relationships/image" Target="../media/image21.jpg"/></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oleObject" Target="../embeddings/oleObject9.bin"/><Relationship Id="rId3" Type="http://schemas.openxmlformats.org/officeDocument/2006/relationships/notesSlide" Target="../notesSlides/notesSlide4.xml"/><Relationship Id="rId7" Type="http://schemas.openxmlformats.org/officeDocument/2006/relationships/image" Target="../media/image24.wmf"/><Relationship Id="rId12" Type="http://schemas.openxmlformats.org/officeDocument/2006/relationships/image" Target="../media/image25.wmf"/><Relationship Id="rId17" Type="http://schemas.openxmlformats.org/officeDocument/2006/relationships/image" Target="../media/image18.jpeg"/><Relationship Id="rId2" Type="http://schemas.openxmlformats.org/officeDocument/2006/relationships/slideLayout" Target="../slideLayouts/slideLayout13.xml"/><Relationship Id="rId16" Type="http://schemas.openxmlformats.org/officeDocument/2006/relationships/image" Target="../media/image27.wmf"/><Relationship Id="rId1" Type="http://schemas.openxmlformats.org/officeDocument/2006/relationships/vmlDrawing" Target="../drawings/vmlDrawing2.vml"/><Relationship Id="rId6" Type="http://schemas.openxmlformats.org/officeDocument/2006/relationships/oleObject" Target="../embeddings/oleObject6.bin"/><Relationship Id="rId11" Type="http://schemas.openxmlformats.org/officeDocument/2006/relationships/oleObject" Target="../embeddings/oleObject8.bin"/><Relationship Id="rId5" Type="http://schemas.openxmlformats.org/officeDocument/2006/relationships/image" Target="../media/image23.wmf"/><Relationship Id="rId15" Type="http://schemas.openxmlformats.org/officeDocument/2006/relationships/oleObject" Target="../embeddings/oleObject10.bin"/><Relationship Id="rId10" Type="http://schemas.openxmlformats.org/officeDocument/2006/relationships/image" Target="../media/image17.png"/><Relationship Id="rId4" Type="http://schemas.openxmlformats.org/officeDocument/2006/relationships/oleObject" Target="../embeddings/oleObject5.bin"/><Relationship Id="rId9" Type="http://schemas.openxmlformats.org/officeDocument/2006/relationships/oleObject" Target="../embeddings/oleObject7.bin"/><Relationship Id="rId14" Type="http://schemas.openxmlformats.org/officeDocument/2006/relationships/image" Target="../media/image26.wmf"/></Relationships>
</file>

<file path=ppt/slides/_rels/slide31.xml.rels><?xml version="1.0" encoding="UTF-8" standalone="yes"?>
<Relationships xmlns="http://schemas.openxmlformats.org/package/2006/relationships"><Relationship Id="rId8" Type="http://schemas.openxmlformats.org/officeDocument/2006/relationships/image" Target="../media/image27.wmf"/><Relationship Id="rId3" Type="http://schemas.openxmlformats.org/officeDocument/2006/relationships/notesSlide" Target="../notesSlides/notesSlide5.xml"/><Relationship Id="rId7" Type="http://schemas.openxmlformats.org/officeDocument/2006/relationships/oleObject" Target="../embeddings/oleObject12.bin"/><Relationship Id="rId12" Type="http://schemas.openxmlformats.org/officeDocument/2006/relationships/image" Target="../media/image17.png"/><Relationship Id="rId2" Type="http://schemas.openxmlformats.org/officeDocument/2006/relationships/slideLayout" Target="../slideLayouts/slideLayout13.xml"/><Relationship Id="rId1" Type="http://schemas.openxmlformats.org/officeDocument/2006/relationships/vmlDrawing" Target="../drawings/vmlDrawing3.vml"/><Relationship Id="rId6" Type="http://schemas.openxmlformats.org/officeDocument/2006/relationships/image" Target="../media/image23.wmf"/><Relationship Id="rId11" Type="http://schemas.openxmlformats.org/officeDocument/2006/relationships/image" Target="../media/image16.png"/><Relationship Id="rId5" Type="http://schemas.openxmlformats.org/officeDocument/2006/relationships/oleObject" Target="../embeddings/oleObject11.bin"/><Relationship Id="rId10" Type="http://schemas.openxmlformats.org/officeDocument/2006/relationships/image" Target="../media/image15.png"/><Relationship Id="rId4" Type="http://schemas.openxmlformats.org/officeDocument/2006/relationships/image" Target="../media/image28.png"/><Relationship Id="rId9" Type="http://schemas.openxmlformats.org/officeDocument/2006/relationships/image" Target="../media/image18.jpeg"/></Relationships>
</file>

<file path=ppt/slides/_rels/slide32.xml.rels><?xml version="1.0" encoding="UTF-8" standalone="yes"?>
<Relationships xmlns="http://schemas.openxmlformats.org/package/2006/relationships"><Relationship Id="rId8" Type="http://schemas.openxmlformats.org/officeDocument/2006/relationships/image" Target="../media/image18.jpeg"/><Relationship Id="rId13" Type="http://schemas.openxmlformats.org/officeDocument/2006/relationships/image" Target="../media/image29.wmf"/><Relationship Id="rId3" Type="http://schemas.openxmlformats.org/officeDocument/2006/relationships/notesSlide" Target="../notesSlides/notesSlide6.xml"/><Relationship Id="rId7" Type="http://schemas.openxmlformats.org/officeDocument/2006/relationships/image" Target="../media/image27.wmf"/><Relationship Id="rId12" Type="http://schemas.openxmlformats.org/officeDocument/2006/relationships/oleObject" Target="../embeddings/oleObject15.bin"/><Relationship Id="rId2" Type="http://schemas.openxmlformats.org/officeDocument/2006/relationships/slideLayout" Target="../slideLayouts/slideLayout13.xml"/><Relationship Id="rId1" Type="http://schemas.openxmlformats.org/officeDocument/2006/relationships/vmlDrawing" Target="../drawings/vmlDrawing4.vml"/><Relationship Id="rId6" Type="http://schemas.openxmlformats.org/officeDocument/2006/relationships/oleObject" Target="../embeddings/oleObject14.bin"/><Relationship Id="rId11" Type="http://schemas.openxmlformats.org/officeDocument/2006/relationships/image" Target="../media/image17.png"/><Relationship Id="rId5" Type="http://schemas.openxmlformats.org/officeDocument/2006/relationships/image" Target="../media/image23.wmf"/><Relationship Id="rId15" Type="http://schemas.openxmlformats.org/officeDocument/2006/relationships/image" Target="../media/image30.wmf"/><Relationship Id="rId10" Type="http://schemas.openxmlformats.org/officeDocument/2006/relationships/image" Target="../media/image16.png"/><Relationship Id="rId4" Type="http://schemas.openxmlformats.org/officeDocument/2006/relationships/oleObject" Target="../embeddings/oleObject13.bin"/><Relationship Id="rId9" Type="http://schemas.openxmlformats.org/officeDocument/2006/relationships/image" Target="../media/image15.png"/><Relationship Id="rId14" Type="http://schemas.openxmlformats.org/officeDocument/2006/relationships/oleObject" Target="../embeddings/oleObject16.bin"/></Relationships>
</file>

<file path=ppt/slides/_rels/slide33.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31.jpeg"/><Relationship Id="rId2" Type="http://schemas.openxmlformats.org/officeDocument/2006/relationships/diagramData" Target="../diagrams/data1.xml"/><Relationship Id="rId1" Type="http://schemas.openxmlformats.org/officeDocument/2006/relationships/slideLayout" Target="../slideLayouts/slideLayout1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9.xml"/><Relationship Id="rId1" Type="http://schemas.openxmlformats.org/officeDocument/2006/relationships/slideLayout" Target="../slideLayouts/slideLayout13.xml"/><Relationship Id="rId5" Type="http://schemas.openxmlformats.org/officeDocument/2006/relationships/image" Target="../media/image34.png"/><Relationship Id="rId4" Type="http://schemas.openxmlformats.org/officeDocument/2006/relationships/image" Target="../media/image33.png"/></Relationships>
</file>

<file path=ppt/slides/_rels/slide3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5.jpeg"/><Relationship Id="rId1" Type="http://schemas.openxmlformats.org/officeDocument/2006/relationships/slideLayout" Target="../slideLayouts/slideLayout13.xml"/><Relationship Id="rId5" Type="http://schemas.openxmlformats.org/officeDocument/2006/relationships/image" Target="../media/image37.png"/><Relationship Id="rId4" Type="http://schemas.openxmlformats.org/officeDocument/2006/relationships/image" Target="../media/image36.png"/></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17.png"/><Relationship Id="rId2" Type="http://schemas.openxmlformats.org/officeDocument/2006/relationships/image" Target="../media/image34.png"/><Relationship Id="rId1" Type="http://schemas.openxmlformats.org/officeDocument/2006/relationships/slideLayout" Target="../slideLayouts/slideLayout13.xml"/><Relationship Id="rId6" Type="http://schemas.openxmlformats.org/officeDocument/2006/relationships/image" Target="../media/image18.jpeg"/><Relationship Id="rId5" Type="http://schemas.openxmlformats.org/officeDocument/2006/relationships/image" Target="../media/image16.png"/><Relationship Id="rId4" Type="http://schemas.openxmlformats.org/officeDocument/2006/relationships/image" Target="../media/image15.png"/></Relationships>
</file>

<file path=ppt/slides/_rels/slide4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jpeg"/><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0.xml"/><Relationship Id="rId1" Type="http://schemas.openxmlformats.org/officeDocument/2006/relationships/slideLayout" Target="../slideLayouts/slideLayout13.xml"/><Relationship Id="rId4" Type="http://schemas.openxmlformats.org/officeDocument/2006/relationships/image" Target="../media/image41.jpe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3" Type="http://schemas.openxmlformats.org/officeDocument/2006/relationships/image" Target="../media/image42.jpeg"/><Relationship Id="rId7" Type="http://schemas.openxmlformats.org/officeDocument/2006/relationships/image" Target="../media/image18.jpeg"/><Relationship Id="rId2" Type="http://schemas.openxmlformats.org/officeDocument/2006/relationships/image" Target="../media/image16.png"/><Relationship Id="rId1" Type="http://schemas.openxmlformats.org/officeDocument/2006/relationships/slideLayout" Target="../slideLayouts/slideLayout13.xml"/><Relationship Id="rId6" Type="http://schemas.openxmlformats.org/officeDocument/2006/relationships/image" Target="../media/image45.jpeg"/><Relationship Id="rId5" Type="http://schemas.openxmlformats.org/officeDocument/2006/relationships/image" Target="../media/image44.jpeg"/><Relationship Id="rId4" Type="http://schemas.openxmlformats.org/officeDocument/2006/relationships/image" Target="../media/image43.jpe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3" Type="http://schemas.openxmlformats.org/officeDocument/2006/relationships/image" Target="../media/image43.jpeg"/><Relationship Id="rId7" Type="http://schemas.openxmlformats.org/officeDocument/2006/relationships/image" Target="../media/image49.jpeg"/><Relationship Id="rId2" Type="http://schemas.openxmlformats.org/officeDocument/2006/relationships/image" Target="../media/image16.png"/><Relationship Id="rId1" Type="http://schemas.openxmlformats.org/officeDocument/2006/relationships/slideLayout" Target="../slideLayouts/slideLayout13.xml"/><Relationship Id="rId6" Type="http://schemas.openxmlformats.org/officeDocument/2006/relationships/image" Target="../media/image48.jpeg"/><Relationship Id="rId5" Type="http://schemas.openxmlformats.org/officeDocument/2006/relationships/image" Target="../media/image47.jpeg"/><Relationship Id="rId4" Type="http://schemas.openxmlformats.org/officeDocument/2006/relationships/image" Target="../media/image46.jpe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image" Target="../media/image35.jpeg"/><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13.xml"/><Relationship Id="rId4" Type="http://schemas.openxmlformats.org/officeDocument/2006/relationships/image" Target="../media/image53.png"/></Relationships>
</file>

<file path=ppt/slides/_rels/slide52.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18.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1.xml"/><Relationship Id="rId1" Type="http://schemas.openxmlformats.org/officeDocument/2006/relationships/slideLayout" Target="../slideLayouts/slideLayout13.xml"/><Relationship Id="rId5" Type="http://schemas.openxmlformats.org/officeDocument/2006/relationships/image" Target="../media/image57.png"/><Relationship Id="rId4" Type="http://schemas.openxmlformats.org/officeDocument/2006/relationships/image" Target="../media/image56.jpeg"/></Relationships>
</file>

<file path=ppt/slides/_rels/slide55.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12.xml"/><Relationship Id="rId1" Type="http://schemas.openxmlformats.org/officeDocument/2006/relationships/slideLayout" Target="../slideLayouts/slideLayout13.xml"/><Relationship Id="rId4" Type="http://schemas.openxmlformats.org/officeDocument/2006/relationships/image" Target="../media/image59.jpe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hyperlink" Target="https://www.bookai.top/" TargetMode="External"/><Relationship Id="rId2" Type="http://schemas.openxmlformats.org/officeDocument/2006/relationships/hyperlink" Target="https://chatgpt.com/" TargetMode="Externa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2" Type="http://schemas.openxmlformats.org/officeDocument/2006/relationships/hyperlink" Target="https://en.wikipedia.org/wiki/Artificial_intelligence"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F1F868-6E3E-4BB8-BCEB-9C36A49E859A}"/>
              </a:ext>
            </a:extLst>
          </p:cNvPr>
          <p:cNvSpPr>
            <a:spLocks noGrp="1"/>
          </p:cNvSpPr>
          <p:nvPr>
            <p:ph type="ctrTitle"/>
          </p:nvPr>
        </p:nvSpPr>
        <p:spPr/>
        <p:txBody>
          <a:bodyPr/>
          <a:lstStyle/>
          <a:p>
            <a:r>
              <a:rPr lang="zh-CN" altLang="en-US" dirty="0"/>
              <a:t>人工智能与机器学习简介</a:t>
            </a:r>
          </a:p>
        </p:txBody>
      </p:sp>
      <p:sp>
        <p:nvSpPr>
          <p:cNvPr id="3" name="副标题 2">
            <a:extLst>
              <a:ext uri="{FF2B5EF4-FFF2-40B4-BE49-F238E27FC236}">
                <a16:creationId xmlns:a16="http://schemas.microsoft.com/office/drawing/2014/main" id="{95AC991F-8150-4423-9306-F1F3C503BB02}"/>
              </a:ext>
            </a:extLst>
          </p:cNvPr>
          <p:cNvSpPr>
            <a:spLocks noGrp="1"/>
          </p:cNvSpPr>
          <p:nvPr>
            <p:ph type="subTitle" idx="1"/>
          </p:nvPr>
        </p:nvSpPr>
        <p:spPr/>
        <p:txBody>
          <a:bodyPr>
            <a:normAutofit fontScale="70000" lnSpcReduction="20000"/>
          </a:bodyPr>
          <a:lstStyle/>
          <a:p>
            <a:pPr>
              <a:lnSpc>
                <a:spcPct val="120000"/>
              </a:lnSpc>
            </a:pPr>
            <a:r>
              <a:rPr lang="zh-CN" altLang="en-US" dirty="0"/>
              <a:t>王秋月</a:t>
            </a:r>
            <a:endParaRPr lang="en-US" altLang="zh-CN" dirty="0"/>
          </a:p>
          <a:p>
            <a:pPr>
              <a:lnSpc>
                <a:spcPct val="120000"/>
              </a:lnSpc>
            </a:pPr>
            <a:endParaRPr lang="en-US" altLang="zh-CN" dirty="0"/>
          </a:p>
          <a:p>
            <a:pPr>
              <a:lnSpc>
                <a:spcPct val="120000"/>
              </a:lnSpc>
            </a:pPr>
            <a:r>
              <a:rPr lang="en-US" altLang="zh-CN" dirty="0"/>
              <a:t>Some ML slides are adapted from those of </a:t>
            </a:r>
            <a:r>
              <a:rPr lang="zh-CN" altLang="en-US" dirty="0"/>
              <a:t>李宏毅</a:t>
            </a:r>
            <a:endParaRPr lang="en-US" altLang="zh-CN" dirty="0"/>
          </a:p>
        </p:txBody>
      </p:sp>
    </p:spTree>
    <p:extLst>
      <p:ext uri="{BB962C8B-B14F-4D97-AF65-F5344CB8AC3E}">
        <p14:creationId xmlns:p14="http://schemas.microsoft.com/office/powerpoint/2010/main" val="20252379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FC28C1-F885-4682-8399-9B49223ABE85}"/>
              </a:ext>
            </a:extLst>
          </p:cNvPr>
          <p:cNvSpPr>
            <a:spLocks noGrp="1"/>
          </p:cNvSpPr>
          <p:nvPr>
            <p:ph type="title"/>
          </p:nvPr>
        </p:nvSpPr>
        <p:spPr>
          <a:xfrm>
            <a:off x="457200" y="104"/>
            <a:ext cx="8229600" cy="1143000"/>
          </a:xfrm>
        </p:spPr>
        <p:txBody>
          <a:bodyPr/>
          <a:lstStyle/>
          <a:p>
            <a:r>
              <a:rPr lang="zh-CN" altLang="en-US" dirty="0"/>
              <a:t>人工智能简史（</a:t>
            </a:r>
            <a:r>
              <a:rPr lang="en-US" altLang="zh-CN" dirty="0"/>
              <a:t>~1956</a:t>
            </a:r>
            <a:r>
              <a:rPr lang="zh-CN" altLang="en-US" dirty="0"/>
              <a:t>）</a:t>
            </a:r>
          </a:p>
        </p:txBody>
      </p:sp>
      <p:sp>
        <p:nvSpPr>
          <p:cNvPr id="3" name="内容占位符 2">
            <a:extLst>
              <a:ext uri="{FF2B5EF4-FFF2-40B4-BE49-F238E27FC236}">
                <a16:creationId xmlns:a16="http://schemas.microsoft.com/office/drawing/2014/main" id="{045135EB-6291-4997-BBAD-75FC74EE60F9}"/>
              </a:ext>
            </a:extLst>
          </p:cNvPr>
          <p:cNvSpPr>
            <a:spLocks noGrp="1"/>
          </p:cNvSpPr>
          <p:nvPr>
            <p:ph idx="1"/>
          </p:nvPr>
        </p:nvSpPr>
        <p:spPr>
          <a:xfrm>
            <a:off x="143508" y="1143104"/>
            <a:ext cx="8856984" cy="5714896"/>
          </a:xfrm>
        </p:spPr>
        <p:txBody>
          <a:bodyPr>
            <a:noAutofit/>
          </a:bodyPr>
          <a:lstStyle/>
          <a:p>
            <a:pPr>
              <a:lnSpc>
                <a:spcPct val="170000"/>
              </a:lnSpc>
            </a:pPr>
            <a:r>
              <a:rPr lang="zh-CN" altLang="zh-CN" sz="2400" b="1" dirty="0">
                <a:solidFill>
                  <a:srgbClr val="FF0000"/>
                </a:solidFill>
              </a:rPr>
              <a:t>人脑的思考或推理过程可以机械化</a:t>
            </a:r>
            <a:endParaRPr lang="en-US" altLang="zh-CN" sz="2400" b="1" dirty="0">
              <a:solidFill>
                <a:srgbClr val="FF0000"/>
              </a:solidFill>
            </a:endParaRPr>
          </a:p>
          <a:p>
            <a:pPr lvl="1">
              <a:lnSpc>
                <a:spcPct val="170000"/>
              </a:lnSpc>
            </a:pPr>
            <a:r>
              <a:rPr lang="zh-CN" altLang="en-US" sz="2000" dirty="0"/>
              <a:t>古希腊哲学家亚里士多德（前</a:t>
            </a:r>
            <a:r>
              <a:rPr lang="en-US" altLang="zh-CN" sz="2000" dirty="0"/>
              <a:t>384-322</a:t>
            </a:r>
            <a:r>
              <a:rPr lang="zh-CN" altLang="en-US" sz="2000" dirty="0"/>
              <a:t>）给出了</a:t>
            </a:r>
            <a:r>
              <a:rPr lang="zh-CN" altLang="en-US" sz="2000" b="1" dirty="0">
                <a:solidFill>
                  <a:srgbClr val="0070C0"/>
                </a:solidFill>
              </a:rPr>
              <a:t>形式逻辑</a:t>
            </a:r>
            <a:r>
              <a:rPr lang="zh-CN" altLang="en-US" sz="2000" dirty="0"/>
              <a:t>的基本规律。</a:t>
            </a:r>
            <a:endParaRPr lang="en-US" altLang="zh-CN" sz="2000" dirty="0"/>
          </a:p>
          <a:p>
            <a:pPr lvl="1">
              <a:lnSpc>
                <a:spcPct val="170000"/>
              </a:lnSpc>
            </a:pPr>
            <a:r>
              <a:rPr lang="zh-CN" altLang="zh-CN" sz="2000" dirty="0"/>
              <a:t>德国数学家和哲学家莱布尼兹（</a:t>
            </a:r>
            <a:r>
              <a:rPr lang="en-US" altLang="zh-CN" sz="2000" dirty="0"/>
              <a:t>1646-1716</a:t>
            </a:r>
            <a:r>
              <a:rPr lang="zh-CN" altLang="zh-CN" sz="2000" dirty="0"/>
              <a:t>）提出了关于</a:t>
            </a:r>
            <a:r>
              <a:rPr lang="zh-CN" altLang="zh-CN" sz="2000" b="1" dirty="0">
                <a:solidFill>
                  <a:srgbClr val="0070C0"/>
                </a:solidFill>
              </a:rPr>
              <a:t>数理逻辑</a:t>
            </a:r>
            <a:r>
              <a:rPr lang="zh-CN" altLang="zh-CN" sz="2000" dirty="0"/>
              <a:t>的思想，把形式逻辑符号化，从而能对人的思维进行运算和推理。</a:t>
            </a:r>
            <a:endParaRPr lang="en-US" altLang="zh-CN" sz="2000" dirty="0"/>
          </a:p>
          <a:p>
            <a:pPr lvl="1">
              <a:lnSpc>
                <a:spcPct val="170000"/>
              </a:lnSpc>
            </a:pPr>
            <a:r>
              <a:rPr lang="zh-CN" altLang="zh-CN" sz="2000" dirty="0"/>
              <a:t>英国数学家和逻辑学家布尔（</a:t>
            </a:r>
            <a:r>
              <a:rPr lang="en-US" altLang="zh-CN" sz="2000" dirty="0"/>
              <a:t>1815-1864</a:t>
            </a:r>
            <a:r>
              <a:rPr lang="zh-CN" altLang="zh-CN" sz="2000" dirty="0"/>
              <a:t>）实现了莱布尼兹的思维符号化和数学化的思想，提出了一种崭新的代数系统</a:t>
            </a:r>
            <a:r>
              <a:rPr lang="en-US" altLang="zh-CN" sz="2000" dirty="0"/>
              <a:t>---</a:t>
            </a:r>
            <a:r>
              <a:rPr lang="zh-CN" altLang="zh-CN" sz="2000" b="1" dirty="0">
                <a:solidFill>
                  <a:srgbClr val="0070C0"/>
                </a:solidFill>
              </a:rPr>
              <a:t>布尔代数</a:t>
            </a:r>
            <a:r>
              <a:rPr lang="zh-CN" altLang="zh-CN" sz="2000" dirty="0"/>
              <a:t>。</a:t>
            </a:r>
            <a:endParaRPr lang="en-US" altLang="zh-CN" sz="2000" dirty="0"/>
          </a:p>
          <a:p>
            <a:pPr lvl="1">
              <a:lnSpc>
                <a:spcPct val="170000"/>
              </a:lnSpc>
            </a:pPr>
            <a:r>
              <a:rPr lang="en-US" altLang="zh-CN" sz="2000" dirty="0"/>
              <a:t>1900</a:t>
            </a:r>
            <a:r>
              <a:rPr lang="zh-CN" altLang="en-US" sz="2000" dirty="0"/>
              <a:t>年</a:t>
            </a:r>
            <a:r>
              <a:rPr lang="zh-CN" altLang="zh-CN" sz="2000" dirty="0"/>
              <a:t>德国数学家</a:t>
            </a:r>
            <a:r>
              <a:rPr lang="zh-CN" altLang="en-US" sz="2000" dirty="0"/>
              <a:t>希尔伯特的问题；</a:t>
            </a:r>
            <a:r>
              <a:rPr lang="en-US" altLang="zh-CN" sz="2000" dirty="0"/>
              <a:t>1936</a:t>
            </a:r>
            <a:r>
              <a:rPr lang="zh-CN" altLang="en-US" sz="2000" dirty="0"/>
              <a:t>年图灵提出</a:t>
            </a:r>
            <a:r>
              <a:rPr lang="zh-CN" altLang="en-US" sz="2000" b="1" dirty="0">
                <a:solidFill>
                  <a:srgbClr val="0070C0"/>
                </a:solidFill>
              </a:rPr>
              <a:t>图灵机模型</a:t>
            </a:r>
            <a:r>
              <a:rPr lang="zh-CN" altLang="en-US" sz="2000" dirty="0"/>
              <a:t>可以</a:t>
            </a:r>
            <a:r>
              <a:rPr lang="zh-CN" altLang="zh-CN" sz="2000" dirty="0"/>
              <a:t>模拟任何机械的形式化算法</a:t>
            </a:r>
            <a:r>
              <a:rPr lang="zh-CN" altLang="en-US" sz="2000" dirty="0"/>
              <a:t>。</a:t>
            </a:r>
            <a:endParaRPr lang="en-US" altLang="zh-CN" sz="2000" dirty="0"/>
          </a:p>
          <a:p>
            <a:pPr lvl="1">
              <a:lnSpc>
                <a:spcPct val="170000"/>
              </a:lnSpc>
            </a:pPr>
            <a:r>
              <a:rPr lang="en-US" altLang="zh-CN" sz="2000" dirty="0"/>
              <a:t>1946</a:t>
            </a:r>
            <a:r>
              <a:rPr lang="zh-CN" altLang="en-US" sz="2000" dirty="0"/>
              <a:t>年第一台</a:t>
            </a:r>
            <a:r>
              <a:rPr lang="zh-CN" altLang="en-US" sz="2000" b="1" dirty="0">
                <a:solidFill>
                  <a:srgbClr val="0070C0"/>
                </a:solidFill>
              </a:rPr>
              <a:t>电子计算机</a:t>
            </a:r>
            <a:r>
              <a:rPr lang="zh-CN" altLang="en-US" sz="2000" dirty="0"/>
              <a:t>诞生。</a:t>
            </a:r>
            <a:endParaRPr lang="zh-CN" altLang="zh-CN" sz="2000" dirty="0"/>
          </a:p>
        </p:txBody>
      </p:sp>
    </p:spTree>
    <p:extLst>
      <p:ext uri="{BB962C8B-B14F-4D97-AF65-F5344CB8AC3E}">
        <p14:creationId xmlns:p14="http://schemas.microsoft.com/office/powerpoint/2010/main" val="20629727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1BFE42-AC53-4236-B994-A8FBDCABD671}"/>
              </a:ext>
            </a:extLst>
          </p:cNvPr>
          <p:cNvSpPr>
            <a:spLocks noGrp="1"/>
          </p:cNvSpPr>
          <p:nvPr>
            <p:ph type="title"/>
          </p:nvPr>
        </p:nvSpPr>
        <p:spPr>
          <a:xfrm>
            <a:off x="457200" y="2444"/>
            <a:ext cx="8229600" cy="906276"/>
          </a:xfrm>
        </p:spPr>
        <p:txBody>
          <a:bodyPr/>
          <a:lstStyle/>
          <a:p>
            <a:r>
              <a:rPr lang="zh-CN" altLang="en-US" dirty="0"/>
              <a:t>人工智能简史（</a:t>
            </a:r>
            <a:r>
              <a:rPr lang="en-US" altLang="zh-CN" dirty="0"/>
              <a:t>~1956</a:t>
            </a:r>
            <a:r>
              <a:rPr lang="zh-CN" altLang="en-US" dirty="0"/>
              <a:t>）</a:t>
            </a:r>
          </a:p>
        </p:txBody>
      </p:sp>
      <p:sp>
        <p:nvSpPr>
          <p:cNvPr id="3" name="内容占位符 2">
            <a:extLst>
              <a:ext uri="{FF2B5EF4-FFF2-40B4-BE49-F238E27FC236}">
                <a16:creationId xmlns:a16="http://schemas.microsoft.com/office/drawing/2014/main" id="{5D82535F-8D76-4AE4-A08E-22F7EB6342B8}"/>
              </a:ext>
            </a:extLst>
          </p:cNvPr>
          <p:cNvSpPr>
            <a:spLocks noGrp="1"/>
          </p:cNvSpPr>
          <p:nvPr>
            <p:ph idx="1"/>
          </p:nvPr>
        </p:nvSpPr>
        <p:spPr>
          <a:xfrm>
            <a:off x="457200" y="1100406"/>
            <a:ext cx="8229600" cy="1828799"/>
          </a:xfrm>
        </p:spPr>
        <p:txBody>
          <a:bodyPr>
            <a:normAutofit fontScale="77500" lnSpcReduction="20000"/>
          </a:bodyPr>
          <a:lstStyle/>
          <a:p>
            <a:pPr algn="just">
              <a:lnSpc>
                <a:spcPct val="170000"/>
              </a:lnSpc>
            </a:pPr>
            <a:r>
              <a:rPr lang="en-US" altLang="zh-CN" dirty="0"/>
              <a:t>1950</a:t>
            </a:r>
            <a:r>
              <a:rPr lang="zh-CN" altLang="en-US" dirty="0"/>
              <a:t>，图灵发表论文</a:t>
            </a:r>
            <a:r>
              <a:rPr lang="en-US" altLang="zh-CN" dirty="0"/>
              <a:t>《Computing Machinery and Intelligence》</a:t>
            </a:r>
            <a:r>
              <a:rPr lang="zh-CN" altLang="en-US" dirty="0"/>
              <a:t>，提出了一个标准：</a:t>
            </a:r>
            <a:r>
              <a:rPr lang="zh-CN" altLang="en-US" b="1" dirty="0">
                <a:solidFill>
                  <a:srgbClr val="0070C0"/>
                </a:solidFill>
              </a:rPr>
              <a:t>如果一台机器通过了“图灵测试”，则我们必须接受这台机器具有智能。</a:t>
            </a:r>
            <a:endParaRPr lang="zh-CN" altLang="en-US" dirty="0">
              <a:solidFill>
                <a:srgbClr val="0070C0"/>
              </a:solidFill>
            </a:endParaRPr>
          </a:p>
        </p:txBody>
      </p:sp>
      <p:pic>
        <p:nvPicPr>
          <p:cNvPr id="4" name="图片 3">
            <a:extLst>
              <a:ext uri="{FF2B5EF4-FFF2-40B4-BE49-F238E27FC236}">
                <a16:creationId xmlns:a16="http://schemas.microsoft.com/office/drawing/2014/main" id="{50011D86-7A5F-4AE5-84BC-ECD650340211}"/>
              </a:ext>
            </a:extLst>
          </p:cNvPr>
          <p:cNvPicPr>
            <a:picLocks noChangeAspect="1"/>
          </p:cNvPicPr>
          <p:nvPr/>
        </p:nvPicPr>
        <p:blipFill>
          <a:blip r:embed="rId2"/>
          <a:stretch>
            <a:fillRect/>
          </a:stretch>
        </p:blipFill>
        <p:spPr>
          <a:xfrm>
            <a:off x="2159732" y="3120891"/>
            <a:ext cx="4824536" cy="3083467"/>
          </a:xfrm>
          <a:prstGeom prst="rect">
            <a:avLst/>
          </a:prstGeom>
        </p:spPr>
      </p:pic>
      <p:sp>
        <p:nvSpPr>
          <p:cNvPr id="5" name="文本框 4">
            <a:extLst>
              <a:ext uri="{FF2B5EF4-FFF2-40B4-BE49-F238E27FC236}">
                <a16:creationId xmlns:a16="http://schemas.microsoft.com/office/drawing/2014/main" id="{DCC9379D-3B4C-4414-BC60-DE6EA28BE12B}"/>
              </a:ext>
            </a:extLst>
          </p:cNvPr>
          <p:cNvSpPr txBox="1"/>
          <p:nvPr/>
        </p:nvSpPr>
        <p:spPr>
          <a:xfrm>
            <a:off x="179512" y="6398696"/>
            <a:ext cx="8856984" cy="369332"/>
          </a:xfrm>
          <a:prstGeom prst="rect">
            <a:avLst/>
          </a:prstGeom>
          <a:noFill/>
        </p:spPr>
        <p:txBody>
          <a:bodyPr wrap="square" rtlCol="0">
            <a:spAutoFit/>
          </a:bodyPr>
          <a:lstStyle/>
          <a:p>
            <a:r>
              <a:rPr lang="zh-CN" altLang="en-US" dirty="0"/>
              <a:t>如果有</a:t>
            </a:r>
            <a:r>
              <a:rPr lang="en-US" altLang="zh-CN" dirty="0"/>
              <a:t>30%</a:t>
            </a:r>
            <a:r>
              <a:rPr lang="zh-CN" altLang="en-US" dirty="0"/>
              <a:t>的人类测试者在</a:t>
            </a:r>
            <a:r>
              <a:rPr lang="en-US" altLang="zh-CN" dirty="0"/>
              <a:t>5</a:t>
            </a:r>
            <a:r>
              <a:rPr lang="zh-CN" altLang="en-US" dirty="0"/>
              <a:t>分钟之内无法分辨出被测试对象，则认为通过了图灵测试。</a:t>
            </a:r>
          </a:p>
        </p:txBody>
      </p:sp>
    </p:spTree>
    <p:extLst>
      <p:ext uri="{BB962C8B-B14F-4D97-AF65-F5344CB8AC3E}">
        <p14:creationId xmlns:p14="http://schemas.microsoft.com/office/powerpoint/2010/main" val="5144347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EC4CEA-890E-4112-8638-EBF6EC7DD1F3}"/>
              </a:ext>
            </a:extLst>
          </p:cNvPr>
          <p:cNvSpPr>
            <a:spLocks noGrp="1"/>
          </p:cNvSpPr>
          <p:nvPr>
            <p:ph type="title"/>
          </p:nvPr>
        </p:nvSpPr>
        <p:spPr>
          <a:xfrm>
            <a:off x="457200" y="897"/>
            <a:ext cx="8229600" cy="998984"/>
          </a:xfrm>
        </p:spPr>
        <p:txBody>
          <a:bodyPr/>
          <a:lstStyle/>
          <a:p>
            <a:r>
              <a:rPr lang="zh-CN" altLang="en-US" dirty="0"/>
              <a:t>图灵测试</a:t>
            </a:r>
          </a:p>
        </p:txBody>
      </p:sp>
      <p:pic>
        <p:nvPicPr>
          <p:cNvPr id="4" name="图片 3">
            <a:extLst>
              <a:ext uri="{FF2B5EF4-FFF2-40B4-BE49-F238E27FC236}">
                <a16:creationId xmlns:a16="http://schemas.microsoft.com/office/drawing/2014/main" id="{26D75AF0-BEBA-4879-9C90-CA5645CBDF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32384"/>
            <a:ext cx="9144000" cy="4953000"/>
          </a:xfrm>
          <a:prstGeom prst="rect">
            <a:avLst/>
          </a:prstGeom>
        </p:spPr>
      </p:pic>
      <p:sp>
        <p:nvSpPr>
          <p:cNvPr id="5" name="文本框 4">
            <a:extLst>
              <a:ext uri="{FF2B5EF4-FFF2-40B4-BE49-F238E27FC236}">
                <a16:creationId xmlns:a16="http://schemas.microsoft.com/office/drawing/2014/main" id="{FE9CE49E-8E6B-423F-91E6-DA2590A2F918}"/>
              </a:ext>
            </a:extLst>
          </p:cNvPr>
          <p:cNvSpPr txBox="1"/>
          <p:nvPr/>
        </p:nvSpPr>
        <p:spPr>
          <a:xfrm>
            <a:off x="186999" y="989055"/>
            <a:ext cx="8770001" cy="962956"/>
          </a:xfrm>
          <a:prstGeom prst="rect">
            <a:avLst/>
          </a:prstGeom>
          <a:noFill/>
        </p:spPr>
        <p:txBody>
          <a:bodyPr wrap="square" rtlCol="0">
            <a:spAutoFit/>
          </a:bodyPr>
          <a:lstStyle/>
          <a:p>
            <a:pPr>
              <a:lnSpc>
                <a:spcPct val="150000"/>
              </a:lnSpc>
            </a:pPr>
            <a:r>
              <a:rPr lang="en-US" altLang="zh-CN" sz="2000" b="0" i="0" dirty="0">
                <a:effectLst/>
                <a:latin typeface="system-ui"/>
              </a:rPr>
              <a:t>2023</a:t>
            </a:r>
            <a:r>
              <a:rPr lang="zh-CN" altLang="en-US" sz="2000" b="0" i="0" dirty="0">
                <a:effectLst/>
                <a:latin typeface="system-ui"/>
              </a:rPr>
              <a:t>年</a:t>
            </a:r>
            <a:r>
              <a:rPr lang="en-US" altLang="zh-CN" sz="2000" b="0" i="0" dirty="0">
                <a:effectLst/>
                <a:latin typeface="system-ui"/>
              </a:rPr>
              <a:t>5</a:t>
            </a:r>
            <a:r>
              <a:rPr lang="zh-CN" altLang="en-US" sz="2000" b="0" i="0" dirty="0">
                <a:effectLst/>
                <a:latin typeface="system-ui"/>
              </a:rPr>
              <a:t>月，</a:t>
            </a:r>
            <a:r>
              <a:rPr lang="en-US" altLang="zh-CN" sz="2000" b="0" i="0" dirty="0">
                <a:effectLst/>
                <a:latin typeface="system-ui"/>
              </a:rPr>
              <a:t>AI21</a:t>
            </a:r>
            <a:r>
              <a:rPr lang="zh-CN" altLang="en-US" sz="2000" b="0" i="0" dirty="0">
                <a:effectLst/>
                <a:latin typeface="system-ui"/>
              </a:rPr>
              <a:t>实验室的研究报告说，超过</a:t>
            </a:r>
            <a:r>
              <a:rPr lang="en-US" altLang="zh-CN" sz="2000" b="0" i="0" dirty="0">
                <a:effectLst/>
                <a:latin typeface="system-ui"/>
              </a:rPr>
              <a:t>150</a:t>
            </a:r>
            <a:r>
              <a:rPr lang="zh-CN" altLang="en-US" sz="2000" b="0" i="0" dirty="0">
                <a:effectLst/>
                <a:latin typeface="system-ui"/>
              </a:rPr>
              <a:t>万人玩过他们基于图灵测试的在线游戏。玩家正确识别机器人的比例仅为</a:t>
            </a:r>
            <a:r>
              <a:rPr lang="en-US" altLang="zh-CN" sz="2000" b="0" i="0" dirty="0">
                <a:effectLst/>
                <a:latin typeface="system-ui"/>
              </a:rPr>
              <a:t>60%</a:t>
            </a:r>
            <a:r>
              <a:rPr lang="zh-CN" altLang="en-US" sz="2000" b="0" i="0" dirty="0">
                <a:effectLst/>
                <a:latin typeface="system-ui"/>
              </a:rPr>
              <a:t>，这并不比偶然性好多少。</a:t>
            </a:r>
            <a:endParaRPr lang="zh-CN" altLang="en-US" sz="2000" dirty="0"/>
          </a:p>
        </p:txBody>
      </p:sp>
    </p:spTree>
    <p:extLst>
      <p:ext uri="{BB962C8B-B14F-4D97-AF65-F5344CB8AC3E}">
        <p14:creationId xmlns:p14="http://schemas.microsoft.com/office/powerpoint/2010/main" val="42115312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463977-321B-4D45-91BB-B7CAF7E658C5}"/>
              </a:ext>
            </a:extLst>
          </p:cNvPr>
          <p:cNvSpPr>
            <a:spLocks noGrp="1"/>
          </p:cNvSpPr>
          <p:nvPr>
            <p:ph type="title"/>
          </p:nvPr>
        </p:nvSpPr>
        <p:spPr>
          <a:xfrm>
            <a:off x="457200" y="0"/>
            <a:ext cx="8229600" cy="692696"/>
          </a:xfrm>
        </p:spPr>
        <p:txBody>
          <a:bodyPr>
            <a:normAutofit fontScale="90000"/>
          </a:bodyPr>
          <a:lstStyle/>
          <a:p>
            <a:r>
              <a:rPr lang="zh-CN" altLang="en-US" dirty="0"/>
              <a:t>黄金时代（</a:t>
            </a:r>
            <a:r>
              <a:rPr lang="en-US" altLang="zh-CN" dirty="0"/>
              <a:t>1956-1974</a:t>
            </a:r>
            <a:r>
              <a:rPr lang="zh-CN" altLang="en-US" dirty="0"/>
              <a:t>）</a:t>
            </a:r>
          </a:p>
        </p:txBody>
      </p:sp>
      <p:sp>
        <p:nvSpPr>
          <p:cNvPr id="3" name="内容占位符 2">
            <a:extLst>
              <a:ext uri="{FF2B5EF4-FFF2-40B4-BE49-F238E27FC236}">
                <a16:creationId xmlns:a16="http://schemas.microsoft.com/office/drawing/2014/main" id="{B24F57DD-9A18-4822-B409-0A05EAFDBC78}"/>
              </a:ext>
            </a:extLst>
          </p:cNvPr>
          <p:cNvSpPr>
            <a:spLocks noGrp="1"/>
          </p:cNvSpPr>
          <p:nvPr>
            <p:ph idx="1"/>
          </p:nvPr>
        </p:nvSpPr>
        <p:spPr>
          <a:xfrm>
            <a:off x="228600" y="764704"/>
            <a:ext cx="8686800" cy="6093296"/>
          </a:xfrm>
        </p:spPr>
        <p:txBody>
          <a:bodyPr>
            <a:noAutofit/>
          </a:bodyPr>
          <a:lstStyle/>
          <a:p>
            <a:pPr>
              <a:lnSpc>
                <a:spcPct val="150000"/>
              </a:lnSpc>
            </a:pPr>
            <a:r>
              <a:rPr lang="en-US" altLang="zh-CN" sz="2400" b="1" dirty="0"/>
              <a:t>1956</a:t>
            </a:r>
            <a:r>
              <a:rPr lang="zh-CN" altLang="en-US" sz="2400" b="1" dirty="0"/>
              <a:t>年</a:t>
            </a:r>
            <a:r>
              <a:rPr lang="zh-CN" altLang="en-US" sz="2400" dirty="0"/>
              <a:t>，</a:t>
            </a:r>
            <a:r>
              <a:rPr lang="zh-CN" altLang="en-US" sz="2400" dirty="0">
                <a:solidFill>
                  <a:srgbClr val="FF0000"/>
                </a:solidFill>
              </a:rPr>
              <a:t>麦卡锡</a:t>
            </a:r>
            <a:r>
              <a:rPr lang="zh-CN" altLang="en-US" sz="2400" dirty="0"/>
              <a:t>和</a:t>
            </a:r>
            <a:r>
              <a:rPr lang="zh-CN" altLang="en-US" sz="2400" dirty="0">
                <a:solidFill>
                  <a:srgbClr val="FF0000"/>
                </a:solidFill>
              </a:rPr>
              <a:t>明斯基</a:t>
            </a:r>
            <a:r>
              <a:rPr lang="zh-CN" altLang="en-US" sz="2400" dirty="0"/>
              <a:t>组织了</a:t>
            </a:r>
            <a:r>
              <a:rPr lang="zh-CN" altLang="en-US" sz="2400" b="1" dirty="0">
                <a:solidFill>
                  <a:srgbClr val="0070C0"/>
                </a:solidFill>
              </a:rPr>
              <a:t>达特茅斯会议</a:t>
            </a:r>
            <a:r>
              <a:rPr lang="zh-CN" altLang="en-US" sz="2400" dirty="0"/>
              <a:t>，第一次提出“人工智能”这一研究领域。</a:t>
            </a:r>
            <a:endParaRPr lang="en-US" altLang="zh-CN" sz="2400" dirty="0"/>
          </a:p>
          <a:p>
            <a:pPr>
              <a:lnSpc>
                <a:spcPct val="150000"/>
              </a:lnSpc>
            </a:pPr>
            <a:r>
              <a:rPr lang="zh-CN" altLang="en-US" sz="2400" dirty="0">
                <a:solidFill>
                  <a:srgbClr val="FF0000"/>
                </a:solidFill>
              </a:rPr>
              <a:t>纽厄尔</a:t>
            </a:r>
            <a:r>
              <a:rPr lang="zh-CN" altLang="en-US" sz="2400" dirty="0"/>
              <a:t>和</a:t>
            </a:r>
            <a:r>
              <a:rPr lang="zh-CN" altLang="en-US" sz="2400" dirty="0">
                <a:solidFill>
                  <a:srgbClr val="FF0000"/>
                </a:solidFill>
              </a:rPr>
              <a:t>西蒙</a:t>
            </a:r>
            <a:r>
              <a:rPr lang="zh-CN" altLang="en-US" sz="2400" dirty="0"/>
              <a:t>展示了他们的程序：“逻辑理论家”可以独立证明出</a:t>
            </a:r>
            <a:r>
              <a:rPr lang="en-US" altLang="zh-CN" sz="2400" dirty="0"/>
              <a:t>《</a:t>
            </a:r>
            <a:r>
              <a:rPr lang="zh-CN" altLang="en-US" sz="2400" dirty="0"/>
              <a:t>数学原理</a:t>
            </a:r>
            <a:r>
              <a:rPr lang="en-US" altLang="zh-CN" sz="2400" dirty="0"/>
              <a:t>》</a:t>
            </a:r>
            <a:r>
              <a:rPr lang="zh-CN" altLang="en-US" sz="2400" dirty="0"/>
              <a:t>第二章的</a:t>
            </a:r>
            <a:r>
              <a:rPr lang="en-US" altLang="zh-CN" sz="2400" dirty="0"/>
              <a:t>38</a:t>
            </a:r>
            <a:r>
              <a:rPr lang="zh-CN" altLang="en-US" sz="2400" dirty="0"/>
              <a:t>条定理；到了</a:t>
            </a:r>
            <a:r>
              <a:rPr lang="en-US" altLang="zh-CN" sz="2400" dirty="0"/>
              <a:t>1963</a:t>
            </a:r>
            <a:r>
              <a:rPr lang="zh-CN" altLang="en-US" sz="2400" dirty="0"/>
              <a:t>年，该程序已能证明该章的全部</a:t>
            </a:r>
            <a:r>
              <a:rPr lang="en-US" altLang="zh-CN" sz="2400" dirty="0"/>
              <a:t>52</a:t>
            </a:r>
            <a:r>
              <a:rPr lang="zh-CN" altLang="en-US" sz="2400" dirty="0"/>
              <a:t>条定理。</a:t>
            </a:r>
            <a:endParaRPr lang="en-US" altLang="zh-CN" sz="2400" dirty="0"/>
          </a:p>
          <a:p>
            <a:pPr>
              <a:lnSpc>
                <a:spcPct val="150000"/>
              </a:lnSpc>
            </a:pPr>
            <a:r>
              <a:rPr lang="zh-CN" altLang="en-US" sz="2400" dirty="0">
                <a:solidFill>
                  <a:srgbClr val="FF0000"/>
                </a:solidFill>
              </a:rPr>
              <a:t>萨缪尔</a:t>
            </a:r>
            <a:r>
              <a:rPr lang="zh-CN" altLang="en-US" sz="2400" dirty="0"/>
              <a:t>研制了一个跳棋程序，该程序具有自学习功能，可以从比赛中不断总结经验提高棋艺。</a:t>
            </a:r>
            <a:r>
              <a:rPr lang="en-US" altLang="zh-CN" sz="2400" dirty="0"/>
              <a:t>1959</a:t>
            </a:r>
            <a:r>
              <a:rPr lang="zh-CN" altLang="en-US" sz="2400" dirty="0"/>
              <a:t>年，该跳棋程序打败了萨缪尔本人。三年后，可以击败一个美国州跳棋冠军了。</a:t>
            </a:r>
            <a:endParaRPr lang="en-US" altLang="zh-CN" sz="2400" dirty="0"/>
          </a:p>
          <a:p>
            <a:pPr>
              <a:lnSpc>
                <a:spcPct val="150000"/>
              </a:lnSpc>
            </a:pPr>
            <a:r>
              <a:rPr lang="en-US" altLang="zh-CN" sz="2400" dirty="0"/>
              <a:t>1956</a:t>
            </a:r>
            <a:r>
              <a:rPr lang="zh-CN" altLang="en-US" sz="2400" dirty="0"/>
              <a:t>年，</a:t>
            </a:r>
            <a:r>
              <a:rPr lang="zh-CN" altLang="en-US" sz="2400" dirty="0">
                <a:solidFill>
                  <a:srgbClr val="FF0000"/>
                </a:solidFill>
              </a:rPr>
              <a:t>塞弗里奇</a:t>
            </a:r>
            <a:r>
              <a:rPr lang="zh-CN" altLang="en-US" sz="2400" dirty="0"/>
              <a:t>研制出第一个字符识别程序，开辟了模式识别这一新的领域。</a:t>
            </a:r>
            <a:endParaRPr lang="en-US" altLang="zh-CN" sz="2400" dirty="0"/>
          </a:p>
        </p:txBody>
      </p:sp>
    </p:spTree>
    <p:extLst>
      <p:ext uri="{BB962C8B-B14F-4D97-AF65-F5344CB8AC3E}">
        <p14:creationId xmlns:p14="http://schemas.microsoft.com/office/powerpoint/2010/main" val="31362371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B646A07-63A2-49C2-9174-0E7E46BE7D6B}"/>
              </a:ext>
            </a:extLst>
          </p:cNvPr>
          <p:cNvSpPr>
            <a:spLocks noGrp="1"/>
          </p:cNvSpPr>
          <p:nvPr>
            <p:ph type="title"/>
          </p:nvPr>
        </p:nvSpPr>
        <p:spPr/>
        <p:txBody>
          <a:bodyPr/>
          <a:lstStyle/>
          <a:p>
            <a:r>
              <a:rPr lang="zh-CN" altLang="en-US" dirty="0"/>
              <a:t>黄金时代（</a:t>
            </a:r>
            <a:r>
              <a:rPr lang="en-US" altLang="zh-CN" dirty="0"/>
              <a:t>1956-1974</a:t>
            </a:r>
            <a:r>
              <a:rPr lang="zh-CN" altLang="en-US" dirty="0"/>
              <a:t>）</a:t>
            </a:r>
          </a:p>
        </p:txBody>
      </p:sp>
      <p:sp>
        <p:nvSpPr>
          <p:cNvPr id="3" name="内容占位符 2">
            <a:extLst>
              <a:ext uri="{FF2B5EF4-FFF2-40B4-BE49-F238E27FC236}">
                <a16:creationId xmlns:a16="http://schemas.microsoft.com/office/drawing/2014/main" id="{F0CA52A4-B617-40C6-90A7-FC49159FED80}"/>
              </a:ext>
            </a:extLst>
          </p:cNvPr>
          <p:cNvSpPr>
            <a:spLocks noGrp="1"/>
          </p:cNvSpPr>
          <p:nvPr>
            <p:ph idx="1"/>
          </p:nvPr>
        </p:nvSpPr>
        <p:spPr>
          <a:xfrm>
            <a:off x="457200" y="1600200"/>
            <a:ext cx="8229600" cy="4983162"/>
          </a:xfrm>
        </p:spPr>
        <p:txBody>
          <a:bodyPr>
            <a:normAutofit/>
          </a:bodyPr>
          <a:lstStyle/>
          <a:p>
            <a:pPr>
              <a:lnSpc>
                <a:spcPct val="150000"/>
              </a:lnSpc>
            </a:pPr>
            <a:r>
              <a:rPr lang="en-US" altLang="zh-CN" sz="2800" dirty="0"/>
              <a:t>1965</a:t>
            </a:r>
            <a:r>
              <a:rPr lang="zh-CN" altLang="zh-CN" sz="2800" dirty="0"/>
              <a:t>年，西蒙</a:t>
            </a:r>
            <a:r>
              <a:rPr lang="zh-CN" altLang="en-US" sz="2800" dirty="0"/>
              <a:t>：</a:t>
            </a:r>
            <a:r>
              <a:rPr lang="zh-CN" altLang="zh-CN" sz="2800" dirty="0"/>
              <a:t>“二十年之内，机器就可以做人能做的任何事情。”</a:t>
            </a:r>
            <a:endParaRPr lang="en-US" altLang="zh-CN" sz="2800" dirty="0"/>
          </a:p>
          <a:p>
            <a:pPr>
              <a:lnSpc>
                <a:spcPct val="150000"/>
              </a:lnSpc>
            </a:pPr>
            <a:r>
              <a:rPr lang="en-US" altLang="zh-CN" sz="2800" dirty="0"/>
              <a:t>1967</a:t>
            </a:r>
            <a:r>
              <a:rPr lang="zh-CN" altLang="zh-CN" sz="2800" dirty="0"/>
              <a:t>年，明斯基</a:t>
            </a:r>
            <a:r>
              <a:rPr lang="zh-CN" altLang="en-US" sz="2800" dirty="0"/>
              <a:t>：</a:t>
            </a:r>
            <a:r>
              <a:rPr lang="zh-CN" altLang="zh-CN" sz="2800" dirty="0"/>
              <a:t>“一代之内</a:t>
            </a:r>
            <a:r>
              <a:rPr lang="en-US" altLang="zh-CN" sz="2800" dirty="0"/>
              <a:t>…</a:t>
            </a:r>
            <a:r>
              <a:rPr lang="zh-CN" altLang="zh-CN" sz="2800" dirty="0"/>
              <a:t>创造‘人工智能’的问题就会被基本解决。”</a:t>
            </a:r>
            <a:endParaRPr lang="en-US" altLang="zh-CN" sz="2800" dirty="0"/>
          </a:p>
          <a:p>
            <a:pPr>
              <a:lnSpc>
                <a:spcPct val="150000"/>
              </a:lnSpc>
            </a:pPr>
            <a:r>
              <a:rPr lang="zh-CN" altLang="zh-CN" sz="2800" dirty="0"/>
              <a:t>过度的乐观抬高了整个社会对人工智能的期许</a:t>
            </a:r>
            <a:r>
              <a:rPr lang="zh-CN" altLang="en-US" sz="2800" dirty="0"/>
              <a:t>。</a:t>
            </a:r>
            <a:endParaRPr lang="en-US" altLang="zh-CN" sz="2800" dirty="0"/>
          </a:p>
        </p:txBody>
      </p:sp>
    </p:spTree>
    <p:extLst>
      <p:ext uri="{BB962C8B-B14F-4D97-AF65-F5344CB8AC3E}">
        <p14:creationId xmlns:p14="http://schemas.microsoft.com/office/powerpoint/2010/main" val="9770281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B646A07-63A2-49C2-9174-0E7E46BE7D6B}"/>
              </a:ext>
            </a:extLst>
          </p:cNvPr>
          <p:cNvSpPr>
            <a:spLocks noGrp="1"/>
          </p:cNvSpPr>
          <p:nvPr>
            <p:ph type="title"/>
          </p:nvPr>
        </p:nvSpPr>
        <p:spPr/>
        <p:txBody>
          <a:bodyPr>
            <a:normAutofit/>
          </a:bodyPr>
          <a:lstStyle/>
          <a:p>
            <a:r>
              <a:rPr lang="zh-CN" altLang="en-US" dirty="0"/>
              <a:t>第一个人工智能冬天（</a:t>
            </a:r>
            <a:r>
              <a:rPr lang="en-US" altLang="zh-CN" dirty="0"/>
              <a:t>1974-1980</a:t>
            </a:r>
            <a:r>
              <a:rPr lang="zh-CN" altLang="en-US" dirty="0"/>
              <a:t>）</a:t>
            </a:r>
          </a:p>
        </p:txBody>
      </p:sp>
      <p:sp>
        <p:nvSpPr>
          <p:cNvPr id="3" name="内容占位符 2">
            <a:extLst>
              <a:ext uri="{FF2B5EF4-FFF2-40B4-BE49-F238E27FC236}">
                <a16:creationId xmlns:a16="http://schemas.microsoft.com/office/drawing/2014/main" id="{F0CA52A4-B617-40C6-90A7-FC49159FED80}"/>
              </a:ext>
            </a:extLst>
          </p:cNvPr>
          <p:cNvSpPr>
            <a:spLocks noGrp="1"/>
          </p:cNvSpPr>
          <p:nvPr>
            <p:ph idx="1"/>
          </p:nvPr>
        </p:nvSpPr>
        <p:spPr>
          <a:xfrm>
            <a:off x="457200" y="1600200"/>
            <a:ext cx="8229600" cy="4983162"/>
          </a:xfrm>
        </p:spPr>
        <p:txBody>
          <a:bodyPr>
            <a:normAutofit/>
          </a:bodyPr>
          <a:lstStyle/>
          <a:p>
            <a:pPr>
              <a:lnSpc>
                <a:spcPct val="150000"/>
              </a:lnSpc>
            </a:pPr>
            <a:r>
              <a:rPr lang="zh-CN" altLang="en-US" sz="2800" dirty="0"/>
              <a:t>机器定理证明领域遇到了瓶颈，计算机推了数十万步也无法证明两个连续函数之和仍是连续函数。</a:t>
            </a:r>
            <a:endParaRPr lang="en-US" altLang="zh-CN" sz="2800" dirty="0"/>
          </a:p>
          <a:p>
            <a:pPr>
              <a:lnSpc>
                <a:spcPct val="150000"/>
              </a:lnSpc>
            </a:pPr>
            <a:r>
              <a:rPr lang="zh-CN" altLang="en-US" sz="2800" dirty="0"/>
              <a:t>萨缪尔的跳棋程序也没那么神气了，它停留在州冠军的层次，无法进一步战胜世界冠军。</a:t>
            </a:r>
            <a:endParaRPr lang="en-US" altLang="zh-CN" sz="2800" dirty="0"/>
          </a:p>
          <a:p>
            <a:pPr>
              <a:lnSpc>
                <a:spcPct val="150000"/>
              </a:lnSpc>
            </a:pPr>
            <a:r>
              <a:rPr lang="en-US" altLang="zh-CN" sz="2800" dirty="0"/>
              <a:t>1974</a:t>
            </a:r>
            <a:r>
              <a:rPr lang="zh-CN" altLang="en-US" sz="2800" dirty="0"/>
              <a:t>年，人工智能的发展进入第一个冬天。</a:t>
            </a:r>
          </a:p>
        </p:txBody>
      </p:sp>
    </p:spTree>
    <p:extLst>
      <p:ext uri="{BB962C8B-B14F-4D97-AF65-F5344CB8AC3E}">
        <p14:creationId xmlns:p14="http://schemas.microsoft.com/office/powerpoint/2010/main" val="5637560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3CBE07-CE65-4BAA-80BD-E4C71A54EBE3}"/>
              </a:ext>
            </a:extLst>
          </p:cNvPr>
          <p:cNvSpPr>
            <a:spLocks noGrp="1"/>
          </p:cNvSpPr>
          <p:nvPr>
            <p:ph type="title"/>
          </p:nvPr>
        </p:nvSpPr>
        <p:spPr>
          <a:xfrm>
            <a:off x="457200" y="0"/>
            <a:ext cx="8229600" cy="692696"/>
          </a:xfrm>
        </p:spPr>
        <p:txBody>
          <a:bodyPr>
            <a:normAutofit fontScale="90000"/>
          </a:bodyPr>
          <a:lstStyle/>
          <a:p>
            <a:r>
              <a:rPr lang="zh-CN" altLang="en-US" dirty="0"/>
              <a:t>第一个人工智能冬天（</a:t>
            </a:r>
            <a:r>
              <a:rPr lang="en-US" altLang="zh-CN" dirty="0"/>
              <a:t>1974-1980</a:t>
            </a:r>
            <a:r>
              <a:rPr lang="zh-CN" altLang="en-US" dirty="0"/>
              <a:t>）</a:t>
            </a:r>
          </a:p>
        </p:txBody>
      </p:sp>
      <p:sp>
        <p:nvSpPr>
          <p:cNvPr id="3" name="内容占位符 2">
            <a:extLst>
              <a:ext uri="{FF2B5EF4-FFF2-40B4-BE49-F238E27FC236}">
                <a16:creationId xmlns:a16="http://schemas.microsoft.com/office/drawing/2014/main" id="{9AE007B4-4C38-4263-B78F-E95C1CC0BEDB}"/>
              </a:ext>
            </a:extLst>
          </p:cNvPr>
          <p:cNvSpPr>
            <a:spLocks noGrp="1"/>
          </p:cNvSpPr>
          <p:nvPr>
            <p:ph idx="1"/>
          </p:nvPr>
        </p:nvSpPr>
        <p:spPr>
          <a:xfrm>
            <a:off x="107504" y="764704"/>
            <a:ext cx="8928992" cy="5976664"/>
          </a:xfrm>
        </p:spPr>
        <p:txBody>
          <a:bodyPr>
            <a:normAutofit fontScale="85000" lnSpcReduction="10000"/>
          </a:bodyPr>
          <a:lstStyle/>
          <a:p>
            <a:pPr>
              <a:lnSpc>
                <a:spcPct val="160000"/>
              </a:lnSpc>
            </a:pPr>
            <a:r>
              <a:rPr lang="zh-CN" altLang="en-US" b="1" dirty="0"/>
              <a:t>知识就是力量。</a:t>
            </a:r>
            <a:r>
              <a:rPr lang="zh-CN" altLang="en-US" b="1" dirty="0">
                <a:solidFill>
                  <a:srgbClr val="FF0000"/>
                </a:solidFill>
              </a:rPr>
              <a:t>费根鲍姆</a:t>
            </a:r>
            <a:r>
              <a:rPr lang="zh-CN" altLang="en-US" dirty="0"/>
              <a:t>，传统的人工智能之所以会陷入僵局，就是因为他们过于强调通用</a:t>
            </a:r>
            <a:r>
              <a:rPr lang="zh-CN" altLang="en-US" b="1" dirty="0">
                <a:solidFill>
                  <a:srgbClr val="0070C0"/>
                </a:solidFill>
              </a:rPr>
              <a:t>求解方法</a:t>
            </a:r>
            <a:r>
              <a:rPr lang="zh-CN" altLang="en-US" dirty="0"/>
              <a:t>的作用，而忽略了具体的</a:t>
            </a:r>
            <a:r>
              <a:rPr lang="zh-CN" altLang="en-US" b="1" dirty="0">
                <a:solidFill>
                  <a:srgbClr val="0070C0"/>
                </a:solidFill>
              </a:rPr>
              <a:t>知识</a:t>
            </a:r>
            <a:r>
              <a:rPr lang="zh-CN" altLang="en-US" dirty="0"/>
              <a:t>。</a:t>
            </a:r>
            <a:endParaRPr lang="en-US" altLang="zh-CN" dirty="0"/>
          </a:p>
          <a:p>
            <a:pPr>
              <a:lnSpc>
                <a:spcPct val="160000"/>
              </a:lnSpc>
            </a:pPr>
            <a:r>
              <a:rPr lang="en-US" altLang="zh-CN" dirty="0"/>
              <a:t>1968</a:t>
            </a:r>
            <a:r>
              <a:rPr lang="zh-CN" altLang="en-US" dirty="0"/>
              <a:t>年，第一个成功的专家系统 </a:t>
            </a:r>
            <a:r>
              <a:rPr lang="en-US" altLang="zh-CN" dirty="0"/>
              <a:t>DENDRAL </a:t>
            </a:r>
            <a:r>
              <a:rPr lang="zh-CN" altLang="en-US" dirty="0"/>
              <a:t>问世，它可以根据质谱仪的数据和核磁谐振的数据，以及有关化学知识推断有机化合物的分子结构。</a:t>
            </a:r>
            <a:r>
              <a:rPr lang="en-US" altLang="zh-CN" dirty="0"/>
              <a:t>1972</a:t>
            </a:r>
            <a:r>
              <a:rPr lang="zh-CN" altLang="zh-CN" dirty="0"/>
              <a:t>年又研制了诊断和治疗细菌感染性血液病的专家咨询系统</a:t>
            </a:r>
            <a:r>
              <a:rPr lang="en-US" altLang="zh-CN" dirty="0"/>
              <a:t> MYCIN</a:t>
            </a:r>
            <a:r>
              <a:rPr lang="zh-CN" altLang="zh-CN" dirty="0"/>
              <a:t>。</a:t>
            </a:r>
            <a:endParaRPr lang="en-US" altLang="zh-CN" dirty="0"/>
          </a:p>
          <a:p>
            <a:pPr>
              <a:lnSpc>
                <a:spcPct val="160000"/>
              </a:lnSpc>
            </a:pPr>
            <a:r>
              <a:rPr lang="en-US" altLang="zh-CN" dirty="0"/>
              <a:t>1977</a:t>
            </a:r>
            <a:r>
              <a:rPr lang="zh-CN" altLang="en-US" dirty="0"/>
              <a:t>年第五届国际人工智能大会上，费根鲍姆系统阐述了</a:t>
            </a:r>
            <a:r>
              <a:rPr lang="zh-CN" altLang="en-US" b="1" dirty="0">
                <a:solidFill>
                  <a:srgbClr val="0070C0"/>
                </a:solidFill>
              </a:rPr>
              <a:t>专家系统</a:t>
            </a:r>
            <a:r>
              <a:rPr lang="zh-CN" altLang="en-US" dirty="0"/>
              <a:t>的思想，并提出了</a:t>
            </a:r>
            <a:r>
              <a:rPr lang="zh-CN" altLang="en-US" b="1" dirty="0">
                <a:solidFill>
                  <a:srgbClr val="0070C0"/>
                </a:solidFill>
              </a:rPr>
              <a:t>知识工程</a:t>
            </a:r>
            <a:r>
              <a:rPr lang="zh-CN" altLang="en-US" dirty="0"/>
              <a:t>的概念。</a:t>
            </a:r>
            <a:endParaRPr lang="en-US" altLang="zh-CN" dirty="0"/>
          </a:p>
        </p:txBody>
      </p:sp>
    </p:spTree>
    <p:extLst>
      <p:ext uri="{BB962C8B-B14F-4D97-AF65-F5344CB8AC3E}">
        <p14:creationId xmlns:p14="http://schemas.microsoft.com/office/powerpoint/2010/main" val="41047230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3CBE07-CE65-4BAA-80BD-E4C71A54EBE3}"/>
              </a:ext>
            </a:extLst>
          </p:cNvPr>
          <p:cNvSpPr>
            <a:spLocks noGrp="1"/>
          </p:cNvSpPr>
          <p:nvPr>
            <p:ph type="title"/>
          </p:nvPr>
        </p:nvSpPr>
        <p:spPr>
          <a:xfrm>
            <a:off x="457200" y="0"/>
            <a:ext cx="8229600" cy="836712"/>
          </a:xfrm>
        </p:spPr>
        <p:txBody>
          <a:bodyPr/>
          <a:lstStyle/>
          <a:p>
            <a:r>
              <a:rPr lang="zh-CN" altLang="en-US" dirty="0"/>
              <a:t>繁荣时期（</a:t>
            </a:r>
            <a:r>
              <a:rPr lang="en-US" altLang="zh-CN" dirty="0"/>
              <a:t>1980-1987</a:t>
            </a:r>
            <a:r>
              <a:rPr lang="zh-CN" altLang="en-US" dirty="0"/>
              <a:t>）</a:t>
            </a:r>
          </a:p>
        </p:txBody>
      </p:sp>
      <p:sp>
        <p:nvSpPr>
          <p:cNvPr id="3" name="内容占位符 2">
            <a:extLst>
              <a:ext uri="{FF2B5EF4-FFF2-40B4-BE49-F238E27FC236}">
                <a16:creationId xmlns:a16="http://schemas.microsoft.com/office/drawing/2014/main" id="{9AE007B4-4C38-4263-B78F-E95C1CC0BEDB}"/>
              </a:ext>
            </a:extLst>
          </p:cNvPr>
          <p:cNvSpPr>
            <a:spLocks noGrp="1"/>
          </p:cNvSpPr>
          <p:nvPr>
            <p:ph idx="1"/>
          </p:nvPr>
        </p:nvSpPr>
        <p:spPr>
          <a:xfrm>
            <a:off x="282352" y="1052736"/>
            <a:ext cx="8579296" cy="5688632"/>
          </a:xfrm>
        </p:spPr>
        <p:txBody>
          <a:bodyPr>
            <a:noAutofit/>
          </a:bodyPr>
          <a:lstStyle/>
          <a:p>
            <a:pPr>
              <a:lnSpc>
                <a:spcPct val="150000"/>
              </a:lnSpc>
            </a:pPr>
            <a:r>
              <a:rPr lang="zh-CN" altLang="en-US" sz="2600" b="1" dirty="0">
                <a:solidFill>
                  <a:srgbClr val="0070C0"/>
                </a:solidFill>
              </a:rPr>
              <a:t>知识库系统</a:t>
            </a:r>
            <a:r>
              <a:rPr lang="zh-CN" altLang="en-US" sz="2600" dirty="0"/>
              <a:t>和</a:t>
            </a:r>
            <a:r>
              <a:rPr lang="zh-CN" altLang="en-US" sz="2600" b="1" dirty="0">
                <a:solidFill>
                  <a:srgbClr val="0070C0"/>
                </a:solidFill>
              </a:rPr>
              <a:t>知识工程</a:t>
            </a:r>
            <a:r>
              <a:rPr lang="zh-CN" altLang="en-US" sz="2600" dirty="0"/>
              <a:t>成为</a:t>
            </a:r>
            <a:r>
              <a:rPr lang="en-US" altLang="zh-CN" sz="2600" dirty="0"/>
              <a:t>80</a:t>
            </a:r>
            <a:r>
              <a:rPr lang="zh-CN" altLang="en-US" sz="2600" dirty="0"/>
              <a:t>年代人工智能研究的主要方向。</a:t>
            </a:r>
            <a:endParaRPr lang="en-US" altLang="zh-CN" sz="2600" dirty="0"/>
          </a:p>
          <a:p>
            <a:pPr>
              <a:lnSpc>
                <a:spcPct val="150000"/>
              </a:lnSpc>
            </a:pPr>
            <a:r>
              <a:rPr lang="en-US" altLang="zh-CN" sz="2600" dirty="0"/>
              <a:t>1980</a:t>
            </a:r>
            <a:r>
              <a:rPr lang="zh-CN" altLang="zh-CN" sz="2600" dirty="0"/>
              <a:t>年，卡内基梅隆大学为数字设备公司设计了一套名为</a:t>
            </a:r>
            <a:r>
              <a:rPr lang="en-US" altLang="zh-CN" sz="2600" dirty="0"/>
              <a:t> XCON </a:t>
            </a:r>
            <a:r>
              <a:rPr lang="zh-CN" altLang="zh-CN" sz="2600" dirty="0"/>
              <a:t>的专家系统。</a:t>
            </a:r>
            <a:r>
              <a:rPr lang="zh-CN" altLang="en-US" sz="2600" dirty="0"/>
              <a:t>这套具有完整专业知识和经验的智能系统，在</a:t>
            </a:r>
            <a:r>
              <a:rPr lang="en-US" altLang="zh-CN" sz="2600" dirty="0"/>
              <a:t>1986</a:t>
            </a:r>
            <a:r>
              <a:rPr lang="zh-CN" altLang="en-US" sz="2600" dirty="0"/>
              <a:t>年之前能为公司每年节省大量开支。</a:t>
            </a:r>
          </a:p>
          <a:p>
            <a:pPr>
              <a:lnSpc>
                <a:spcPct val="150000"/>
              </a:lnSpc>
            </a:pPr>
            <a:r>
              <a:rPr lang="en-US" altLang="zh-CN" sz="2600" dirty="0"/>
              <a:t>1981</a:t>
            </a:r>
            <a:r>
              <a:rPr lang="zh-CN" altLang="en-US" sz="2600" dirty="0"/>
              <a:t>年，日本经济产业省拨款八亿五千万美元支持</a:t>
            </a:r>
            <a:r>
              <a:rPr lang="zh-CN" altLang="en-US" sz="2600" dirty="0">
                <a:solidFill>
                  <a:srgbClr val="0070C0"/>
                </a:solidFill>
              </a:rPr>
              <a:t>第五代计算机项目</a:t>
            </a:r>
            <a:r>
              <a:rPr lang="zh-CN" altLang="en-US" sz="2600" dirty="0"/>
              <a:t>。其目标是造出能够与人对话，翻译语言，解释图像，并且像人一样推理的机器。受到日本的刺激，其他国家纷纷制定了相应的计划。</a:t>
            </a:r>
            <a:endParaRPr lang="en-US" altLang="zh-CN" sz="2600" dirty="0"/>
          </a:p>
        </p:txBody>
      </p:sp>
    </p:spTree>
    <p:extLst>
      <p:ext uri="{BB962C8B-B14F-4D97-AF65-F5344CB8AC3E}">
        <p14:creationId xmlns:p14="http://schemas.microsoft.com/office/powerpoint/2010/main" val="1208900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3CBE07-CE65-4BAA-80BD-E4C71A54EBE3}"/>
              </a:ext>
            </a:extLst>
          </p:cNvPr>
          <p:cNvSpPr>
            <a:spLocks noGrp="1"/>
          </p:cNvSpPr>
          <p:nvPr>
            <p:ph type="title"/>
          </p:nvPr>
        </p:nvSpPr>
        <p:spPr>
          <a:xfrm>
            <a:off x="457200" y="39762"/>
            <a:ext cx="8229600" cy="652934"/>
          </a:xfrm>
        </p:spPr>
        <p:txBody>
          <a:bodyPr>
            <a:normAutofit fontScale="90000"/>
          </a:bodyPr>
          <a:lstStyle/>
          <a:p>
            <a:r>
              <a:rPr lang="zh-CN" altLang="en-US" dirty="0"/>
              <a:t>第二个人工智能冬天（</a:t>
            </a:r>
            <a:r>
              <a:rPr lang="en-US" altLang="zh-CN" dirty="0"/>
              <a:t>1987-1993</a:t>
            </a:r>
            <a:r>
              <a:rPr lang="zh-CN" altLang="en-US" dirty="0"/>
              <a:t>）</a:t>
            </a:r>
          </a:p>
        </p:txBody>
      </p:sp>
      <p:sp>
        <p:nvSpPr>
          <p:cNvPr id="3" name="内容占位符 2">
            <a:extLst>
              <a:ext uri="{FF2B5EF4-FFF2-40B4-BE49-F238E27FC236}">
                <a16:creationId xmlns:a16="http://schemas.microsoft.com/office/drawing/2014/main" id="{9AE007B4-4C38-4263-B78F-E95C1CC0BEDB}"/>
              </a:ext>
            </a:extLst>
          </p:cNvPr>
          <p:cNvSpPr>
            <a:spLocks noGrp="1"/>
          </p:cNvSpPr>
          <p:nvPr>
            <p:ph idx="1"/>
          </p:nvPr>
        </p:nvSpPr>
        <p:spPr>
          <a:xfrm>
            <a:off x="318356" y="836712"/>
            <a:ext cx="8507288" cy="5832648"/>
          </a:xfrm>
        </p:spPr>
        <p:txBody>
          <a:bodyPr>
            <a:noAutofit/>
          </a:bodyPr>
          <a:lstStyle/>
          <a:p>
            <a:pPr>
              <a:lnSpc>
                <a:spcPct val="150000"/>
              </a:lnSpc>
            </a:pPr>
            <a:r>
              <a:rPr lang="zh-CN" altLang="zh-CN" sz="2400" dirty="0"/>
              <a:t>随着专家系统应用的不断深入，</a:t>
            </a:r>
            <a:r>
              <a:rPr lang="zh-CN" altLang="zh-CN" sz="2400" b="1" dirty="0">
                <a:solidFill>
                  <a:srgbClr val="0070C0"/>
                </a:solidFill>
              </a:rPr>
              <a:t>知识获取</a:t>
            </a:r>
            <a:r>
              <a:rPr lang="zh-CN" altLang="zh-CN" sz="2400" dirty="0"/>
              <a:t>成为其进一步发展的主要瓶颈。</a:t>
            </a:r>
            <a:endParaRPr lang="en-US" altLang="zh-CN" sz="2400" dirty="0"/>
          </a:p>
          <a:p>
            <a:pPr>
              <a:lnSpc>
                <a:spcPct val="150000"/>
              </a:lnSpc>
            </a:pPr>
            <a:r>
              <a:rPr lang="en-US" altLang="zh-CN" sz="2400" dirty="0"/>
              <a:t>1982</a:t>
            </a:r>
            <a:r>
              <a:rPr lang="zh-CN" altLang="zh-CN" sz="2400" dirty="0"/>
              <a:t>年，物理学家</a:t>
            </a:r>
            <a:r>
              <a:rPr lang="en-US" altLang="zh-CN" sz="2400" dirty="0"/>
              <a:t> John Hopfield </a:t>
            </a:r>
            <a:r>
              <a:rPr lang="zh-CN" altLang="zh-CN" sz="2400" dirty="0"/>
              <a:t>证明了一种新型</a:t>
            </a:r>
            <a:r>
              <a:rPr lang="zh-CN" altLang="zh-CN" sz="2400" b="1" dirty="0">
                <a:solidFill>
                  <a:srgbClr val="FF0000"/>
                </a:solidFill>
              </a:rPr>
              <a:t>神经网络</a:t>
            </a:r>
            <a:r>
              <a:rPr lang="zh-CN" altLang="zh-CN" sz="2400" dirty="0"/>
              <a:t>能够用一种全新的方式学习和处理信息。</a:t>
            </a:r>
            <a:r>
              <a:rPr lang="en-US" altLang="zh-CN" sz="2400" dirty="0"/>
              <a:t>Geoffrey Hinton </a:t>
            </a:r>
            <a:r>
              <a:rPr lang="zh-CN" altLang="zh-CN" sz="2400" dirty="0"/>
              <a:t>和</a:t>
            </a:r>
            <a:r>
              <a:rPr lang="en-US" altLang="zh-CN" sz="2400" dirty="0"/>
              <a:t> David </a:t>
            </a:r>
            <a:r>
              <a:rPr lang="en-US" altLang="zh-CN" sz="2400" dirty="0" err="1"/>
              <a:t>Rumelhart</a:t>
            </a:r>
            <a:r>
              <a:rPr lang="en-US" altLang="zh-CN" sz="2400" dirty="0"/>
              <a:t> </a:t>
            </a:r>
            <a:r>
              <a:rPr lang="zh-CN" altLang="zh-CN" sz="2400" dirty="0"/>
              <a:t>推广了反向传播算法</a:t>
            </a:r>
            <a:r>
              <a:rPr lang="zh-CN" altLang="en-US" sz="2400" dirty="0"/>
              <a:t>。</a:t>
            </a:r>
            <a:endParaRPr lang="en-US" altLang="zh-CN" sz="2400" dirty="0"/>
          </a:p>
          <a:p>
            <a:pPr>
              <a:lnSpc>
                <a:spcPct val="150000"/>
              </a:lnSpc>
            </a:pPr>
            <a:r>
              <a:rPr lang="en-US" altLang="zh-CN" sz="2400" dirty="0"/>
              <a:t>20</a:t>
            </a:r>
            <a:r>
              <a:rPr lang="zh-CN" altLang="zh-CN" sz="2400" dirty="0"/>
              <a:t>世纪</a:t>
            </a:r>
            <a:r>
              <a:rPr lang="en-US" altLang="zh-CN" sz="2400" dirty="0"/>
              <a:t>80</a:t>
            </a:r>
            <a:r>
              <a:rPr lang="zh-CN" altLang="zh-CN" sz="2400" dirty="0"/>
              <a:t>年代末，一些研究者提倡一种基于</a:t>
            </a:r>
            <a:r>
              <a:rPr lang="zh-CN" altLang="zh-CN" sz="2400" b="1" dirty="0">
                <a:solidFill>
                  <a:srgbClr val="FF0000"/>
                </a:solidFill>
              </a:rPr>
              <a:t>机器人</a:t>
            </a:r>
            <a:r>
              <a:rPr lang="zh-CN" altLang="zh-CN" sz="2400" dirty="0"/>
              <a:t>的全新人工智能方法。他们认为，要展示真正的智能，机器需要有一个身体来感知外部世界并与之交互。这些感觉运动技能对产生更高层次的技能</a:t>
            </a:r>
            <a:r>
              <a:rPr lang="zh-CN" altLang="en-US" sz="2400" dirty="0"/>
              <a:t>，</a:t>
            </a:r>
            <a:r>
              <a:rPr lang="zh-CN" altLang="zh-CN" sz="2400" dirty="0"/>
              <a:t>如常识推理</a:t>
            </a:r>
            <a:r>
              <a:rPr lang="zh-CN" altLang="en-US" sz="2400" dirty="0"/>
              <a:t>，</a:t>
            </a:r>
            <a:r>
              <a:rPr lang="zh-CN" altLang="zh-CN" sz="2400" dirty="0"/>
              <a:t>是必不可少的，提倡“自下而上”地建设智能。</a:t>
            </a:r>
            <a:endParaRPr lang="en-US" altLang="zh-CN" sz="2400" dirty="0"/>
          </a:p>
        </p:txBody>
      </p:sp>
    </p:spTree>
    <p:extLst>
      <p:ext uri="{BB962C8B-B14F-4D97-AF65-F5344CB8AC3E}">
        <p14:creationId xmlns:p14="http://schemas.microsoft.com/office/powerpoint/2010/main" val="31414427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0165E6-2EB9-4FD7-83F1-AAE01BBCFA70}"/>
              </a:ext>
            </a:extLst>
          </p:cNvPr>
          <p:cNvSpPr>
            <a:spLocks noGrp="1"/>
          </p:cNvSpPr>
          <p:nvPr>
            <p:ph type="title"/>
          </p:nvPr>
        </p:nvSpPr>
        <p:spPr>
          <a:xfrm>
            <a:off x="462428" y="0"/>
            <a:ext cx="8229600" cy="772998"/>
          </a:xfrm>
        </p:spPr>
        <p:txBody>
          <a:bodyPr/>
          <a:lstStyle/>
          <a:p>
            <a:pPr algn="l"/>
            <a:r>
              <a:rPr lang="zh-CN" altLang="en-US" dirty="0"/>
              <a:t>第二个人工智能冬天（</a:t>
            </a:r>
            <a:r>
              <a:rPr lang="en-US" altLang="zh-CN" dirty="0"/>
              <a:t>1987-1993</a:t>
            </a:r>
            <a:r>
              <a:rPr lang="zh-CN" altLang="en-US" dirty="0"/>
              <a:t>）</a:t>
            </a:r>
          </a:p>
        </p:txBody>
      </p:sp>
      <p:sp>
        <p:nvSpPr>
          <p:cNvPr id="3" name="内容占位符 2">
            <a:extLst>
              <a:ext uri="{FF2B5EF4-FFF2-40B4-BE49-F238E27FC236}">
                <a16:creationId xmlns:a16="http://schemas.microsoft.com/office/drawing/2014/main" id="{949C2B2D-26D1-452F-9C30-D6250CFD9104}"/>
              </a:ext>
            </a:extLst>
          </p:cNvPr>
          <p:cNvSpPr>
            <a:spLocks noGrp="1"/>
          </p:cNvSpPr>
          <p:nvPr>
            <p:ph idx="1"/>
          </p:nvPr>
        </p:nvSpPr>
        <p:spPr>
          <a:xfrm>
            <a:off x="395536" y="1340768"/>
            <a:ext cx="8352928" cy="5035698"/>
          </a:xfrm>
        </p:spPr>
        <p:txBody>
          <a:bodyPr>
            <a:noAutofit/>
          </a:bodyPr>
          <a:lstStyle/>
          <a:p>
            <a:pPr>
              <a:lnSpc>
                <a:spcPct val="150000"/>
              </a:lnSpc>
            </a:pPr>
            <a:r>
              <a:rPr lang="zh-CN" altLang="en-US" dirty="0"/>
              <a:t>因为整体上解决智能问题存在巨大的困难，所以在模仿大脑</a:t>
            </a:r>
            <a:r>
              <a:rPr lang="zh-CN" altLang="en-US" b="1" dirty="0">
                <a:solidFill>
                  <a:srgbClr val="FF0000"/>
                </a:solidFill>
              </a:rPr>
              <a:t>功能</a:t>
            </a:r>
            <a:r>
              <a:rPr lang="zh-CN" altLang="en-US" dirty="0"/>
              <a:t>的研究上，出现了</a:t>
            </a:r>
            <a:r>
              <a:rPr lang="zh-CN" altLang="en-US" b="1" dirty="0">
                <a:solidFill>
                  <a:srgbClr val="0070C0"/>
                </a:solidFill>
              </a:rPr>
              <a:t>符号主义</a:t>
            </a:r>
            <a:r>
              <a:rPr lang="zh-CN" altLang="en-US" dirty="0"/>
              <a:t>；在模仿大脑</a:t>
            </a:r>
            <a:r>
              <a:rPr lang="zh-CN" altLang="en-US" b="1" dirty="0">
                <a:solidFill>
                  <a:srgbClr val="FF0000"/>
                </a:solidFill>
              </a:rPr>
              <a:t>结构</a:t>
            </a:r>
            <a:r>
              <a:rPr lang="zh-CN" altLang="en-US" dirty="0"/>
              <a:t>的研究上，出现了</a:t>
            </a:r>
            <a:r>
              <a:rPr lang="zh-CN" altLang="en-US" b="1" dirty="0">
                <a:solidFill>
                  <a:srgbClr val="0070C0"/>
                </a:solidFill>
              </a:rPr>
              <a:t>连接主义</a:t>
            </a:r>
            <a:r>
              <a:rPr lang="zh-CN" altLang="en-US" dirty="0"/>
              <a:t>；在模仿人类</a:t>
            </a:r>
            <a:r>
              <a:rPr lang="zh-CN" altLang="en-US" b="1" dirty="0">
                <a:solidFill>
                  <a:srgbClr val="FF0000"/>
                </a:solidFill>
              </a:rPr>
              <a:t>行为</a:t>
            </a:r>
            <a:r>
              <a:rPr lang="zh-CN" altLang="en-US" dirty="0"/>
              <a:t>的研究上，出现了</a:t>
            </a:r>
            <a:r>
              <a:rPr lang="zh-CN" altLang="en-US" b="1" dirty="0">
                <a:solidFill>
                  <a:srgbClr val="0070C0"/>
                </a:solidFill>
              </a:rPr>
              <a:t>行为主义</a:t>
            </a:r>
            <a:r>
              <a:rPr lang="zh-CN" altLang="en-US" dirty="0"/>
              <a:t>。</a:t>
            </a:r>
            <a:endParaRPr lang="en-US" altLang="zh-CN" dirty="0"/>
          </a:p>
        </p:txBody>
      </p:sp>
    </p:spTree>
    <p:extLst>
      <p:ext uri="{BB962C8B-B14F-4D97-AF65-F5344CB8AC3E}">
        <p14:creationId xmlns:p14="http://schemas.microsoft.com/office/powerpoint/2010/main" val="22600369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DAF6ED-4BBC-4230-BDED-EBCDFC3D9792}"/>
              </a:ext>
            </a:extLst>
          </p:cNvPr>
          <p:cNvSpPr>
            <a:spLocks noGrp="1"/>
          </p:cNvSpPr>
          <p:nvPr>
            <p:ph type="title"/>
          </p:nvPr>
        </p:nvSpPr>
        <p:spPr/>
        <p:txBody>
          <a:bodyPr/>
          <a:lstStyle/>
          <a:p>
            <a:r>
              <a:rPr lang="zh-CN" altLang="en-US" dirty="0"/>
              <a:t>什么是人工智能？</a:t>
            </a:r>
          </a:p>
        </p:txBody>
      </p:sp>
      <p:sp>
        <p:nvSpPr>
          <p:cNvPr id="3" name="内容占位符 2">
            <a:extLst>
              <a:ext uri="{FF2B5EF4-FFF2-40B4-BE49-F238E27FC236}">
                <a16:creationId xmlns:a16="http://schemas.microsoft.com/office/drawing/2014/main" id="{A0808F67-F63B-4D82-BC4C-3C1274362475}"/>
              </a:ext>
            </a:extLst>
          </p:cNvPr>
          <p:cNvSpPr>
            <a:spLocks noGrp="1"/>
          </p:cNvSpPr>
          <p:nvPr>
            <p:ph idx="1"/>
          </p:nvPr>
        </p:nvSpPr>
        <p:spPr>
          <a:xfrm>
            <a:off x="457200" y="1600201"/>
            <a:ext cx="8229600" cy="2908920"/>
          </a:xfrm>
        </p:spPr>
        <p:txBody>
          <a:bodyPr>
            <a:normAutofit/>
          </a:bodyPr>
          <a:lstStyle/>
          <a:p>
            <a:pPr>
              <a:lnSpc>
                <a:spcPct val="150000"/>
              </a:lnSpc>
            </a:pPr>
            <a:r>
              <a:rPr lang="zh-CN" altLang="en-US" dirty="0"/>
              <a:t>你接触过的人工智能</a:t>
            </a:r>
            <a:endParaRPr lang="en-US" altLang="zh-CN" dirty="0"/>
          </a:p>
          <a:p>
            <a:pPr>
              <a:lnSpc>
                <a:spcPct val="150000"/>
              </a:lnSpc>
            </a:pPr>
            <a:r>
              <a:rPr lang="zh-CN" altLang="en-US" dirty="0"/>
              <a:t>你听说过的人工智能</a:t>
            </a:r>
            <a:endParaRPr lang="en-US" altLang="zh-CN" dirty="0"/>
          </a:p>
          <a:p>
            <a:pPr>
              <a:lnSpc>
                <a:spcPct val="150000"/>
              </a:lnSpc>
            </a:pPr>
            <a:r>
              <a:rPr lang="zh-CN" altLang="en-US" dirty="0"/>
              <a:t>你想象中的人工智能</a:t>
            </a:r>
            <a:endParaRPr lang="en-US" altLang="zh-CN" dirty="0"/>
          </a:p>
        </p:txBody>
      </p:sp>
      <p:sp>
        <p:nvSpPr>
          <p:cNvPr id="4" name="文本框 3">
            <a:extLst>
              <a:ext uri="{FF2B5EF4-FFF2-40B4-BE49-F238E27FC236}">
                <a16:creationId xmlns:a16="http://schemas.microsoft.com/office/drawing/2014/main" id="{65125E8B-E6FA-427D-AEB7-6C7041D736A4}"/>
              </a:ext>
            </a:extLst>
          </p:cNvPr>
          <p:cNvSpPr txBox="1"/>
          <p:nvPr/>
        </p:nvSpPr>
        <p:spPr>
          <a:xfrm>
            <a:off x="361236" y="4941168"/>
            <a:ext cx="8421527" cy="954107"/>
          </a:xfrm>
          <a:prstGeom prst="rect">
            <a:avLst/>
          </a:prstGeom>
          <a:noFill/>
        </p:spPr>
        <p:txBody>
          <a:bodyPr wrap="square" rtlCol="0">
            <a:spAutoFit/>
          </a:bodyPr>
          <a:lstStyle/>
          <a:p>
            <a:r>
              <a:rPr lang="zh-CN" altLang="en-US" sz="2800" dirty="0">
                <a:solidFill>
                  <a:srgbClr val="0070C0"/>
                </a:solidFill>
                <a:latin typeface="方正舒体" panose="02010601030101010101" pitchFamily="2" charset="-122"/>
                <a:ea typeface="方正舒体" panose="02010601030101010101" pitchFamily="2" charset="-122"/>
              </a:rPr>
              <a:t>智能家居、 智慧金融、 智能客服、 智能制造、 智能医疗、智能教育、智慧农业，以及智能艺术创作</a:t>
            </a:r>
            <a:r>
              <a:rPr lang="en-US" altLang="zh-CN" sz="2800" dirty="0">
                <a:solidFill>
                  <a:srgbClr val="0070C0"/>
                </a:solidFill>
                <a:latin typeface="方正舒体" panose="02010601030101010101" pitchFamily="2" charset="-122"/>
                <a:ea typeface="方正舒体" panose="02010601030101010101" pitchFamily="2" charset="-122"/>
              </a:rPr>
              <a:t>……</a:t>
            </a:r>
          </a:p>
        </p:txBody>
      </p:sp>
    </p:spTree>
    <p:extLst>
      <p:ext uri="{BB962C8B-B14F-4D97-AF65-F5344CB8AC3E}">
        <p14:creationId xmlns:p14="http://schemas.microsoft.com/office/powerpoint/2010/main" val="2524164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0165E6-2EB9-4FD7-83F1-AAE01BBCFA70}"/>
              </a:ext>
            </a:extLst>
          </p:cNvPr>
          <p:cNvSpPr>
            <a:spLocks noGrp="1"/>
          </p:cNvSpPr>
          <p:nvPr>
            <p:ph type="title"/>
          </p:nvPr>
        </p:nvSpPr>
        <p:spPr>
          <a:xfrm>
            <a:off x="457200" y="-12729"/>
            <a:ext cx="8229600" cy="705425"/>
          </a:xfrm>
        </p:spPr>
        <p:txBody>
          <a:bodyPr>
            <a:normAutofit fontScale="90000"/>
          </a:bodyPr>
          <a:lstStyle/>
          <a:p>
            <a:r>
              <a:rPr lang="zh-CN" altLang="en-US" dirty="0"/>
              <a:t>第二个人工智能冬天（</a:t>
            </a:r>
            <a:r>
              <a:rPr lang="en-US" altLang="zh-CN" dirty="0"/>
              <a:t>1987-1993</a:t>
            </a:r>
            <a:r>
              <a:rPr lang="zh-CN" altLang="en-US" dirty="0"/>
              <a:t>）</a:t>
            </a:r>
          </a:p>
        </p:txBody>
      </p:sp>
      <p:sp>
        <p:nvSpPr>
          <p:cNvPr id="3" name="内容占位符 2">
            <a:extLst>
              <a:ext uri="{FF2B5EF4-FFF2-40B4-BE49-F238E27FC236}">
                <a16:creationId xmlns:a16="http://schemas.microsoft.com/office/drawing/2014/main" id="{949C2B2D-26D1-452F-9C30-D6250CFD9104}"/>
              </a:ext>
            </a:extLst>
          </p:cNvPr>
          <p:cNvSpPr>
            <a:spLocks noGrp="1"/>
          </p:cNvSpPr>
          <p:nvPr>
            <p:ph idx="1"/>
          </p:nvPr>
        </p:nvSpPr>
        <p:spPr>
          <a:xfrm>
            <a:off x="125760" y="764705"/>
            <a:ext cx="8892480" cy="5976664"/>
          </a:xfrm>
        </p:spPr>
        <p:txBody>
          <a:bodyPr>
            <a:noAutofit/>
          </a:bodyPr>
          <a:lstStyle/>
          <a:p>
            <a:pPr>
              <a:lnSpc>
                <a:spcPct val="150000"/>
              </a:lnSpc>
            </a:pPr>
            <a:r>
              <a:rPr lang="zh-CN" altLang="en-US" sz="2200" b="1" dirty="0">
                <a:solidFill>
                  <a:srgbClr val="FF0000"/>
                </a:solidFill>
              </a:rPr>
              <a:t>符号学派</a:t>
            </a:r>
            <a:r>
              <a:rPr lang="zh-CN" altLang="en-US" sz="2200" dirty="0"/>
              <a:t>，认为人工智能源于</a:t>
            </a:r>
            <a:r>
              <a:rPr lang="zh-CN" altLang="en-US" sz="2200" b="1" dirty="0">
                <a:solidFill>
                  <a:srgbClr val="00B050"/>
                </a:solidFill>
              </a:rPr>
              <a:t>数理逻辑</a:t>
            </a:r>
            <a:r>
              <a:rPr lang="zh-CN" altLang="en-US" sz="2200" dirty="0"/>
              <a:t>，试图通过</a:t>
            </a:r>
            <a:r>
              <a:rPr lang="zh-CN" altLang="en-US" sz="2200" b="1" dirty="0">
                <a:solidFill>
                  <a:srgbClr val="0070C0"/>
                </a:solidFill>
              </a:rPr>
              <a:t>形式化的符号表示和逻辑推理系统</a:t>
            </a:r>
            <a:r>
              <a:rPr lang="zh-CN" altLang="en-US" sz="2200" dirty="0"/>
              <a:t>来描述智能行为。代表性成果为最早期的自动定理证明，后来又发展了启发式搜索、专家系统和知识工程的理论与技术。</a:t>
            </a:r>
            <a:endParaRPr lang="en-US" altLang="zh-CN" sz="2200" dirty="0"/>
          </a:p>
          <a:p>
            <a:pPr>
              <a:lnSpc>
                <a:spcPct val="150000"/>
              </a:lnSpc>
            </a:pPr>
            <a:r>
              <a:rPr lang="zh-CN" altLang="en-US" sz="2200" b="1" dirty="0">
                <a:solidFill>
                  <a:srgbClr val="FF0000"/>
                </a:solidFill>
              </a:rPr>
              <a:t>连接学派</a:t>
            </a:r>
            <a:r>
              <a:rPr lang="zh-CN" altLang="en-US" sz="2200" dirty="0"/>
              <a:t>，</a:t>
            </a:r>
            <a:r>
              <a:rPr lang="zh-CN" altLang="zh-CN" sz="2200" dirty="0"/>
              <a:t>认为人工智能源于</a:t>
            </a:r>
            <a:r>
              <a:rPr lang="zh-CN" altLang="zh-CN" sz="2200" b="1" dirty="0">
                <a:solidFill>
                  <a:srgbClr val="00B050"/>
                </a:solidFill>
              </a:rPr>
              <a:t>仿生学</a:t>
            </a:r>
            <a:r>
              <a:rPr lang="zh-CN" altLang="zh-CN" sz="2200" dirty="0"/>
              <a:t>，</a:t>
            </a:r>
            <a:r>
              <a:rPr lang="zh-CN" altLang="en-US" sz="2200" dirty="0"/>
              <a:t>试图通过</a:t>
            </a:r>
            <a:r>
              <a:rPr lang="zh-CN" altLang="en-US" sz="2200" b="1" dirty="0">
                <a:solidFill>
                  <a:schemeClr val="accent1"/>
                </a:solidFill>
              </a:rPr>
              <a:t>仿真大脑神经网络的活动</a:t>
            </a:r>
            <a:r>
              <a:rPr lang="zh-CN" altLang="en-US" sz="2200" dirty="0"/>
              <a:t>来实现智能。擅长解决模式识别、聚类、联想等非结构化的问题，但却很难解决高层次的智能问题（如机器定理证明）。</a:t>
            </a:r>
            <a:endParaRPr lang="en-US" altLang="zh-CN" sz="2200" dirty="0"/>
          </a:p>
          <a:p>
            <a:pPr>
              <a:lnSpc>
                <a:spcPct val="150000"/>
              </a:lnSpc>
            </a:pPr>
            <a:r>
              <a:rPr lang="zh-CN" altLang="en-US" sz="2200" b="1" dirty="0">
                <a:solidFill>
                  <a:srgbClr val="FF0000"/>
                </a:solidFill>
              </a:rPr>
              <a:t>行为学派</a:t>
            </a:r>
            <a:r>
              <a:rPr lang="zh-CN" altLang="en-US" sz="2200" dirty="0"/>
              <a:t>，认为人工智能源于</a:t>
            </a:r>
            <a:r>
              <a:rPr lang="zh-CN" altLang="en-US" sz="2200" b="1" dirty="0">
                <a:solidFill>
                  <a:srgbClr val="00B050"/>
                </a:solidFill>
              </a:rPr>
              <a:t>控制论</a:t>
            </a:r>
            <a:r>
              <a:rPr lang="zh-CN" altLang="en-US" sz="2200" dirty="0"/>
              <a:t>。认为智能是在</a:t>
            </a:r>
            <a:r>
              <a:rPr lang="zh-CN" altLang="en-US" sz="2200" b="1" dirty="0">
                <a:solidFill>
                  <a:srgbClr val="0070C0"/>
                </a:solidFill>
              </a:rPr>
              <a:t>与环境的交互</a:t>
            </a:r>
            <a:r>
              <a:rPr lang="zh-CN" altLang="en-US" sz="2200" dirty="0"/>
              <a:t>过程中表现出来的，即</a:t>
            </a:r>
            <a:r>
              <a:rPr lang="zh-CN" altLang="en-US" sz="2200" b="1" dirty="0">
                <a:solidFill>
                  <a:srgbClr val="0070C0"/>
                </a:solidFill>
              </a:rPr>
              <a:t>感知</a:t>
            </a:r>
            <a:r>
              <a:rPr lang="en-US" altLang="zh-CN" sz="2200" b="1" dirty="0">
                <a:solidFill>
                  <a:srgbClr val="0070C0"/>
                </a:solidFill>
              </a:rPr>
              <a:t>-</a:t>
            </a:r>
            <a:r>
              <a:rPr lang="zh-CN" altLang="en-US" sz="2200" b="1" dirty="0">
                <a:solidFill>
                  <a:srgbClr val="0070C0"/>
                </a:solidFill>
              </a:rPr>
              <a:t>动作</a:t>
            </a:r>
            <a:r>
              <a:rPr lang="zh-CN" altLang="en-US" sz="2200" dirty="0"/>
              <a:t>，无需知识表示，无需推理。代表作首推 </a:t>
            </a:r>
            <a:r>
              <a:rPr lang="en-US" altLang="zh-CN" sz="2200" dirty="0"/>
              <a:t>Rodney Brooks </a:t>
            </a:r>
            <a:r>
              <a:rPr lang="zh-CN" altLang="en-US" sz="2200" dirty="0"/>
              <a:t>设计的六足行走机器人，一个基于感知</a:t>
            </a:r>
            <a:r>
              <a:rPr lang="en-US" altLang="zh-CN" sz="2200" dirty="0"/>
              <a:t>-</a:t>
            </a:r>
            <a:r>
              <a:rPr lang="zh-CN" altLang="en-US" sz="2200" dirty="0"/>
              <a:t>动作模式模拟昆虫行为的控制系统。</a:t>
            </a:r>
            <a:endParaRPr lang="en-US" altLang="zh-CN" sz="2200" dirty="0"/>
          </a:p>
        </p:txBody>
      </p:sp>
    </p:spTree>
    <p:extLst>
      <p:ext uri="{BB962C8B-B14F-4D97-AF65-F5344CB8AC3E}">
        <p14:creationId xmlns:p14="http://schemas.microsoft.com/office/powerpoint/2010/main" val="27578967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F9550C-DCBF-4D86-9D07-CEFB6F8322AC}"/>
              </a:ext>
            </a:extLst>
          </p:cNvPr>
          <p:cNvSpPr>
            <a:spLocks noGrp="1"/>
          </p:cNvSpPr>
          <p:nvPr>
            <p:ph type="title"/>
          </p:nvPr>
        </p:nvSpPr>
        <p:spPr>
          <a:xfrm>
            <a:off x="457200" y="0"/>
            <a:ext cx="8229600" cy="908720"/>
          </a:xfrm>
        </p:spPr>
        <p:txBody>
          <a:bodyPr>
            <a:normAutofit/>
          </a:bodyPr>
          <a:lstStyle/>
          <a:p>
            <a:r>
              <a:rPr lang="zh-CN" altLang="en-US" sz="4000" dirty="0"/>
              <a:t>平稳发展期（</a:t>
            </a:r>
            <a:r>
              <a:rPr lang="en-US" altLang="zh-CN" sz="4000" dirty="0"/>
              <a:t>1993-2010</a:t>
            </a:r>
            <a:r>
              <a:rPr lang="zh-CN" altLang="en-US" sz="4000" dirty="0"/>
              <a:t>）</a:t>
            </a:r>
          </a:p>
        </p:txBody>
      </p:sp>
      <p:sp>
        <p:nvSpPr>
          <p:cNvPr id="3" name="内容占位符 2">
            <a:extLst>
              <a:ext uri="{FF2B5EF4-FFF2-40B4-BE49-F238E27FC236}">
                <a16:creationId xmlns:a16="http://schemas.microsoft.com/office/drawing/2014/main" id="{04FA60F6-CDF4-4E77-9CD1-9EA9A12C00FE}"/>
              </a:ext>
            </a:extLst>
          </p:cNvPr>
          <p:cNvSpPr>
            <a:spLocks noGrp="1"/>
          </p:cNvSpPr>
          <p:nvPr>
            <p:ph idx="1"/>
          </p:nvPr>
        </p:nvSpPr>
        <p:spPr>
          <a:xfrm>
            <a:off x="251520" y="980729"/>
            <a:ext cx="8640960" cy="5256584"/>
          </a:xfrm>
        </p:spPr>
        <p:txBody>
          <a:bodyPr>
            <a:noAutofit/>
          </a:bodyPr>
          <a:lstStyle/>
          <a:p>
            <a:pPr>
              <a:lnSpc>
                <a:spcPct val="150000"/>
              </a:lnSpc>
            </a:pPr>
            <a:r>
              <a:rPr lang="zh-CN" altLang="zh-CN" sz="2800" dirty="0"/>
              <a:t>人们对于为什么人工智能未能实现人类智能的梦想的原因没有达成一致意见</a:t>
            </a:r>
            <a:r>
              <a:rPr lang="zh-CN" altLang="en-US" sz="2800" dirty="0"/>
              <a:t>，从而大分裂：</a:t>
            </a:r>
            <a:endParaRPr lang="en-US" altLang="zh-CN" sz="2800" dirty="0"/>
          </a:p>
          <a:p>
            <a:pPr lvl="1">
              <a:lnSpc>
                <a:spcPct val="150000"/>
              </a:lnSpc>
            </a:pPr>
            <a:r>
              <a:rPr lang="zh-CN" altLang="en-US" sz="2400" dirty="0"/>
              <a:t>自动定理证明、模式识别、机器学习、自然语言理解、计算机视觉、自动程序设计</a:t>
            </a:r>
            <a:endParaRPr lang="en-US" altLang="zh-CN" sz="2400" dirty="0"/>
          </a:p>
          <a:p>
            <a:pPr>
              <a:lnSpc>
                <a:spcPct val="150000"/>
              </a:lnSpc>
            </a:pPr>
            <a:r>
              <a:rPr lang="en-US" altLang="zh-CN" sz="2800" dirty="0"/>
              <a:t>1997</a:t>
            </a:r>
            <a:r>
              <a:rPr lang="zh-CN" altLang="en-US" sz="2800" dirty="0"/>
              <a:t>年</a:t>
            </a:r>
            <a:r>
              <a:rPr lang="en-US" altLang="zh-CN" sz="2800" dirty="0"/>
              <a:t>5</a:t>
            </a:r>
            <a:r>
              <a:rPr lang="zh-CN" altLang="en-US" sz="2800" dirty="0"/>
              <a:t>月，</a:t>
            </a:r>
            <a:r>
              <a:rPr lang="en-US" altLang="zh-CN" sz="2800" dirty="0"/>
              <a:t>IBM</a:t>
            </a:r>
            <a:r>
              <a:rPr lang="zh-CN" altLang="en-US" sz="2800" dirty="0"/>
              <a:t>的</a:t>
            </a:r>
            <a:r>
              <a:rPr lang="zh-CN" altLang="en-US" sz="2800" dirty="0">
                <a:solidFill>
                  <a:srgbClr val="0070C0"/>
                </a:solidFill>
              </a:rPr>
              <a:t>深蓝</a:t>
            </a:r>
            <a:r>
              <a:rPr lang="zh-CN" altLang="en-US" sz="2800" dirty="0"/>
              <a:t>（</a:t>
            </a:r>
            <a:r>
              <a:rPr lang="en-US" altLang="zh-CN" sz="2800" dirty="0"/>
              <a:t>Deep Blue</a:t>
            </a:r>
            <a:r>
              <a:rPr lang="zh-CN" altLang="en-US" sz="2800" dirty="0"/>
              <a:t>）战胜国际象棋世界冠军卡斯帕罗夫</a:t>
            </a:r>
            <a:endParaRPr lang="en-US" altLang="zh-CN" sz="2800" dirty="0"/>
          </a:p>
          <a:p>
            <a:pPr>
              <a:lnSpc>
                <a:spcPct val="150000"/>
              </a:lnSpc>
            </a:pPr>
            <a:r>
              <a:rPr lang="en-US" altLang="zh-CN" sz="2800" dirty="0"/>
              <a:t>2011</a:t>
            </a:r>
            <a:r>
              <a:rPr lang="zh-CN" altLang="en-US" sz="2800" dirty="0"/>
              <a:t>年</a:t>
            </a:r>
            <a:r>
              <a:rPr lang="en-US" altLang="zh-CN" sz="2800" dirty="0"/>
              <a:t>2</a:t>
            </a:r>
            <a:r>
              <a:rPr lang="zh-CN" altLang="en-US" sz="2800" dirty="0"/>
              <a:t>月，</a:t>
            </a:r>
            <a:r>
              <a:rPr lang="en-US" altLang="zh-CN" sz="2800" dirty="0"/>
              <a:t>IBM</a:t>
            </a:r>
            <a:r>
              <a:rPr lang="zh-CN" altLang="en-US" sz="2800" dirty="0"/>
              <a:t>的</a:t>
            </a:r>
            <a:r>
              <a:rPr lang="zh-CN" altLang="en-US" sz="2800" dirty="0">
                <a:solidFill>
                  <a:srgbClr val="0070C0"/>
                </a:solidFill>
              </a:rPr>
              <a:t>沃森</a:t>
            </a:r>
            <a:r>
              <a:rPr lang="zh-CN" altLang="en-US" sz="2800" dirty="0"/>
              <a:t>（</a:t>
            </a:r>
            <a:r>
              <a:rPr lang="en-US" altLang="zh-CN" sz="2800" dirty="0" err="1"/>
              <a:t>Waston</a:t>
            </a:r>
            <a:r>
              <a:rPr lang="zh-CN" altLang="en-US" sz="2800" dirty="0"/>
              <a:t>）在电视节目“</a:t>
            </a:r>
            <a:r>
              <a:rPr lang="en-US" altLang="zh-CN" sz="2800" dirty="0"/>
              <a:t>Jeopardy</a:t>
            </a:r>
            <a:r>
              <a:rPr lang="zh-CN" altLang="en-US" sz="2800" dirty="0"/>
              <a:t>！”中战胜两个优秀的人类冠军选手</a:t>
            </a:r>
          </a:p>
        </p:txBody>
      </p:sp>
    </p:spTree>
    <p:extLst>
      <p:ext uri="{BB962C8B-B14F-4D97-AF65-F5344CB8AC3E}">
        <p14:creationId xmlns:p14="http://schemas.microsoft.com/office/powerpoint/2010/main" val="35927892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75D3B42-4CAA-4609-977F-C21655D3C5BB}"/>
              </a:ext>
            </a:extLst>
          </p:cNvPr>
          <p:cNvSpPr>
            <a:spLocks noGrp="1"/>
          </p:cNvSpPr>
          <p:nvPr>
            <p:ph type="title"/>
          </p:nvPr>
        </p:nvSpPr>
        <p:spPr>
          <a:xfrm>
            <a:off x="454702" y="0"/>
            <a:ext cx="8229600" cy="836712"/>
          </a:xfrm>
        </p:spPr>
        <p:txBody>
          <a:bodyPr>
            <a:normAutofit/>
          </a:bodyPr>
          <a:lstStyle/>
          <a:p>
            <a:r>
              <a:rPr lang="zh-CN" altLang="en-US" dirty="0"/>
              <a:t>深度学习和大数据期（</a:t>
            </a:r>
            <a:r>
              <a:rPr lang="en-US" altLang="zh-CN" dirty="0"/>
              <a:t>2011-2020</a:t>
            </a:r>
            <a:r>
              <a:rPr lang="zh-CN" altLang="en-US" dirty="0"/>
              <a:t>）</a:t>
            </a:r>
          </a:p>
        </p:txBody>
      </p:sp>
      <p:sp>
        <p:nvSpPr>
          <p:cNvPr id="3" name="内容占位符 2">
            <a:extLst>
              <a:ext uri="{FF2B5EF4-FFF2-40B4-BE49-F238E27FC236}">
                <a16:creationId xmlns:a16="http://schemas.microsoft.com/office/drawing/2014/main" id="{9CA7E8D6-76F5-4D0B-AEA3-84DC08FFCB78}"/>
              </a:ext>
            </a:extLst>
          </p:cNvPr>
          <p:cNvSpPr>
            <a:spLocks noGrp="1"/>
          </p:cNvSpPr>
          <p:nvPr>
            <p:ph idx="1"/>
          </p:nvPr>
        </p:nvSpPr>
        <p:spPr>
          <a:xfrm>
            <a:off x="249022" y="908720"/>
            <a:ext cx="8640960" cy="5949280"/>
          </a:xfrm>
        </p:spPr>
        <p:txBody>
          <a:bodyPr>
            <a:normAutofit fontScale="85000" lnSpcReduction="10000"/>
          </a:bodyPr>
          <a:lstStyle/>
          <a:p>
            <a:pPr marL="514350" indent="-514350">
              <a:lnSpc>
                <a:spcPct val="170000"/>
              </a:lnSpc>
              <a:buFont typeface="+mj-lt"/>
              <a:buAutoNum type="arabicPeriod"/>
            </a:pPr>
            <a:r>
              <a:rPr lang="zh-CN" altLang="en-US" dirty="0"/>
              <a:t>大数据</a:t>
            </a:r>
            <a:endParaRPr lang="en-US" altLang="zh-CN" dirty="0"/>
          </a:p>
          <a:p>
            <a:pPr lvl="1">
              <a:lnSpc>
                <a:spcPct val="170000"/>
              </a:lnSpc>
            </a:pPr>
            <a:r>
              <a:rPr lang="zh-CN" altLang="en-US" dirty="0"/>
              <a:t>互联网信息、大规模知识库</a:t>
            </a:r>
            <a:r>
              <a:rPr lang="en-US" altLang="zh-CN" dirty="0"/>
              <a:t>/</a:t>
            </a:r>
            <a:r>
              <a:rPr lang="zh-CN" altLang="en-US" dirty="0"/>
              <a:t>知识图谱</a:t>
            </a:r>
            <a:endParaRPr lang="en-US" altLang="zh-CN" dirty="0"/>
          </a:p>
          <a:p>
            <a:pPr marL="514350" indent="-514350">
              <a:lnSpc>
                <a:spcPct val="170000"/>
              </a:lnSpc>
              <a:buFont typeface="+mj-lt"/>
              <a:buAutoNum type="arabicPeriod"/>
            </a:pPr>
            <a:r>
              <a:rPr lang="zh-CN" altLang="en-US" dirty="0"/>
              <a:t>更快更强的计算机硬件</a:t>
            </a:r>
            <a:endParaRPr lang="en-US" altLang="zh-CN" dirty="0"/>
          </a:p>
          <a:p>
            <a:pPr marL="514350" indent="-514350">
              <a:lnSpc>
                <a:spcPct val="170000"/>
              </a:lnSpc>
              <a:buFont typeface="+mj-lt"/>
              <a:buAutoNum type="arabicPeriod"/>
            </a:pPr>
            <a:r>
              <a:rPr lang="zh-CN" altLang="en-US" dirty="0"/>
              <a:t>深度学习算法</a:t>
            </a:r>
            <a:endParaRPr lang="en-US" altLang="zh-CN" dirty="0"/>
          </a:p>
          <a:p>
            <a:pPr>
              <a:lnSpc>
                <a:spcPct val="170000"/>
              </a:lnSpc>
            </a:pPr>
            <a:r>
              <a:rPr lang="zh-CN" altLang="en-US" b="1" dirty="0">
                <a:solidFill>
                  <a:srgbClr val="FF0000"/>
                </a:solidFill>
              </a:rPr>
              <a:t>深度学习</a:t>
            </a:r>
            <a:r>
              <a:rPr lang="zh-CN" altLang="en-US" dirty="0"/>
              <a:t>引领了</a:t>
            </a:r>
            <a:r>
              <a:rPr lang="zh-CN" altLang="en-US" dirty="0">
                <a:solidFill>
                  <a:srgbClr val="0070C0"/>
                </a:solidFill>
              </a:rPr>
              <a:t>连接主义</a:t>
            </a:r>
            <a:r>
              <a:rPr lang="zh-CN" altLang="en-US" dirty="0"/>
              <a:t>的复兴，同时，以</a:t>
            </a:r>
            <a:r>
              <a:rPr lang="zh-CN" altLang="en-US" b="1" dirty="0">
                <a:solidFill>
                  <a:srgbClr val="FF0000"/>
                </a:solidFill>
              </a:rPr>
              <a:t>强化学习</a:t>
            </a:r>
            <a:r>
              <a:rPr lang="zh-CN" altLang="en-US" dirty="0"/>
              <a:t>为代表的</a:t>
            </a:r>
            <a:r>
              <a:rPr lang="zh-CN" altLang="en-US" dirty="0">
                <a:solidFill>
                  <a:srgbClr val="0070C0"/>
                </a:solidFill>
              </a:rPr>
              <a:t>行为主义</a:t>
            </a:r>
            <a:r>
              <a:rPr lang="zh-CN" altLang="en-US" dirty="0"/>
              <a:t>也在兴起。以深度学习和强化学习为代表的第三次人工智能浪潮。</a:t>
            </a:r>
            <a:endParaRPr lang="en-US" altLang="zh-CN" dirty="0"/>
          </a:p>
          <a:p>
            <a:pPr lvl="1">
              <a:lnSpc>
                <a:spcPct val="170000"/>
              </a:lnSpc>
            </a:pPr>
            <a:r>
              <a:rPr lang="zh-CN" altLang="en-US" dirty="0"/>
              <a:t>图像分类、语音识别、同声传译、下围棋、精准医疗</a:t>
            </a:r>
            <a:r>
              <a:rPr lang="en-US" altLang="zh-CN" dirty="0"/>
              <a:t> ……</a:t>
            </a:r>
          </a:p>
        </p:txBody>
      </p:sp>
    </p:spTree>
    <p:extLst>
      <p:ext uri="{BB962C8B-B14F-4D97-AF65-F5344CB8AC3E}">
        <p14:creationId xmlns:p14="http://schemas.microsoft.com/office/powerpoint/2010/main" val="41067549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523BF8-C48E-478F-A7E1-56399616B677}"/>
              </a:ext>
            </a:extLst>
          </p:cNvPr>
          <p:cNvSpPr>
            <a:spLocks noGrp="1"/>
          </p:cNvSpPr>
          <p:nvPr>
            <p:ph type="title"/>
          </p:nvPr>
        </p:nvSpPr>
        <p:spPr/>
        <p:txBody>
          <a:bodyPr/>
          <a:lstStyle/>
          <a:p>
            <a:r>
              <a:rPr lang="en-US" altLang="zh-CN" dirty="0"/>
              <a:t>AI </a:t>
            </a:r>
            <a:r>
              <a:rPr lang="zh-CN" altLang="en-US" dirty="0"/>
              <a:t>时代，</a:t>
            </a:r>
            <a:r>
              <a:rPr lang="en-US" altLang="zh-CN" dirty="0"/>
              <a:t>AGI</a:t>
            </a:r>
            <a:r>
              <a:rPr lang="zh-CN" altLang="en-US" dirty="0"/>
              <a:t>（</a:t>
            </a:r>
            <a:r>
              <a:rPr lang="en-US" altLang="zh-CN" dirty="0"/>
              <a:t>2020-</a:t>
            </a:r>
            <a:r>
              <a:rPr lang="zh-CN" altLang="en-US" dirty="0"/>
              <a:t>现在）</a:t>
            </a:r>
          </a:p>
        </p:txBody>
      </p:sp>
      <p:sp>
        <p:nvSpPr>
          <p:cNvPr id="3" name="内容占位符 2">
            <a:extLst>
              <a:ext uri="{FF2B5EF4-FFF2-40B4-BE49-F238E27FC236}">
                <a16:creationId xmlns:a16="http://schemas.microsoft.com/office/drawing/2014/main" id="{7B0DE461-77AA-4AB3-A2CC-320F9E598EFA}"/>
              </a:ext>
            </a:extLst>
          </p:cNvPr>
          <p:cNvSpPr>
            <a:spLocks noGrp="1"/>
          </p:cNvSpPr>
          <p:nvPr>
            <p:ph idx="1"/>
          </p:nvPr>
        </p:nvSpPr>
        <p:spPr>
          <a:xfrm>
            <a:off x="457200" y="1340768"/>
            <a:ext cx="8229600" cy="4785395"/>
          </a:xfrm>
        </p:spPr>
        <p:txBody>
          <a:bodyPr/>
          <a:lstStyle/>
          <a:p>
            <a:pPr>
              <a:lnSpc>
                <a:spcPct val="150000"/>
              </a:lnSpc>
            </a:pPr>
            <a:r>
              <a:rPr lang="en-US" altLang="zh-CN" dirty="0"/>
              <a:t>2017</a:t>
            </a:r>
            <a:r>
              <a:rPr lang="zh-CN" altLang="en-US" dirty="0"/>
              <a:t>年，</a:t>
            </a:r>
            <a:r>
              <a:rPr lang="en-US" altLang="zh-CN" dirty="0"/>
              <a:t>Google </a:t>
            </a:r>
            <a:r>
              <a:rPr lang="zh-CN" altLang="en-US" dirty="0"/>
              <a:t>研究者提出了 </a:t>
            </a:r>
            <a:r>
              <a:rPr lang="en-US" altLang="zh-CN" dirty="0"/>
              <a:t>Transformer </a:t>
            </a:r>
            <a:r>
              <a:rPr lang="zh-CN" altLang="en-US" dirty="0"/>
              <a:t>神经网络架构。</a:t>
            </a:r>
            <a:endParaRPr lang="en-US" altLang="zh-CN" dirty="0"/>
          </a:p>
          <a:p>
            <a:pPr>
              <a:lnSpc>
                <a:spcPct val="150000"/>
              </a:lnSpc>
            </a:pPr>
            <a:r>
              <a:rPr lang="en-US" altLang="zh-CN" dirty="0"/>
              <a:t>2022</a:t>
            </a:r>
            <a:r>
              <a:rPr lang="zh-CN" altLang="en-US" dirty="0"/>
              <a:t>年，</a:t>
            </a:r>
            <a:r>
              <a:rPr lang="en-US" altLang="zh-CN" dirty="0" err="1"/>
              <a:t>OpenAI</a:t>
            </a:r>
            <a:r>
              <a:rPr lang="zh-CN" altLang="en-US" dirty="0"/>
              <a:t> 公司发布了 </a:t>
            </a:r>
            <a:r>
              <a:rPr lang="en-US" altLang="zh-CN" dirty="0" err="1"/>
              <a:t>ChatGPT</a:t>
            </a:r>
            <a:r>
              <a:rPr lang="en-US" altLang="zh-CN" dirty="0"/>
              <a:t> </a:t>
            </a:r>
            <a:r>
              <a:rPr lang="zh-CN" altLang="en-US" dirty="0"/>
              <a:t>大语言模型。</a:t>
            </a:r>
            <a:endParaRPr lang="en-US" altLang="zh-CN" dirty="0"/>
          </a:p>
          <a:p>
            <a:pPr>
              <a:lnSpc>
                <a:spcPct val="150000"/>
              </a:lnSpc>
            </a:pPr>
            <a:r>
              <a:rPr lang="en-US" altLang="zh-CN" dirty="0"/>
              <a:t>2024</a:t>
            </a:r>
            <a:r>
              <a:rPr lang="zh-CN" altLang="en-US" dirty="0"/>
              <a:t>年，</a:t>
            </a:r>
            <a:r>
              <a:rPr lang="en-US" altLang="zh-CN" dirty="0" err="1"/>
              <a:t>OpenAI</a:t>
            </a:r>
            <a:r>
              <a:rPr lang="en-US" altLang="zh-CN" dirty="0"/>
              <a:t> </a:t>
            </a:r>
            <a:r>
              <a:rPr lang="zh-CN" altLang="en-US" dirty="0"/>
              <a:t>公司发布了 </a:t>
            </a:r>
            <a:r>
              <a:rPr lang="en-US" altLang="zh-CN" dirty="0"/>
              <a:t>Sora </a:t>
            </a:r>
            <a:r>
              <a:rPr lang="zh-CN" altLang="en-US" dirty="0"/>
              <a:t>文生视频的人工智能模型。</a:t>
            </a:r>
          </a:p>
        </p:txBody>
      </p:sp>
    </p:spTree>
    <p:extLst>
      <p:ext uri="{BB962C8B-B14F-4D97-AF65-F5344CB8AC3E}">
        <p14:creationId xmlns:p14="http://schemas.microsoft.com/office/powerpoint/2010/main" val="42502579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FE7B723C-F524-4611-AAAA-6D7609D6B7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3371"/>
            <a:ext cx="9144000" cy="5816599"/>
          </a:xfrm>
          <a:prstGeom prst="rect">
            <a:avLst/>
          </a:prstGeom>
        </p:spPr>
      </p:pic>
      <p:sp>
        <p:nvSpPr>
          <p:cNvPr id="4" name="object 3">
            <a:extLst>
              <a:ext uri="{FF2B5EF4-FFF2-40B4-BE49-F238E27FC236}">
                <a16:creationId xmlns:a16="http://schemas.microsoft.com/office/drawing/2014/main" id="{7F5FAEA0-CCF7-4A35-8EB4-5F4FC8577EF1}"/>
              </a:ext>
            </a:extLst>
          </p:cNvPr>
          <p:cNvSpPr txBox="1"/>
          <p:nvPr/>
        </p:nvSpPr>
        <p:spPr>
          <a:xfrm>
            <a:off x="1907704" y="6165304"/>
            <a:ext cx="7164289" cy="197490"/>
          </a:xfrm>
          <a:prstGeom prst="rect">
            <a:avLst/>
          </a:prstGeom>
        </p:spPr>
        <p:txBody>
          <a:bodyPr vert="horz" wrap="square" lIns="0" tIns="12700" rIns="0" bIns="0" rtlCol="0">
            <a:spAutoFit/>
          </a:bodyPr>
          <a:lstStyle/>
          <a:p>
            <a:pPr marL="12700">
              <a:lnSpc>
                <a:spcPct val="100000"/>
              </a:lnSpc>
              <a:spcBef>
                <a:spcPts val="100"/>
              </a:spcBef>
            </a:pPr>
            <a:r>
              <a:rPr sz="1200" spc="-20" dirty="0">
                <a:latin typeface="Arial"/>
                <a:cs typeface="Arial"/>
              </a:rPr>
              <a:t>https://blogs.nvidia.com.tw/2016/07/whats-difference-artificial-intelligence-machine-learning-deep-learning-ai/</a:t>
            </a:r>
            <a:endParaRPr sz="1200" dirty="0">
              <a:latin typeface="Arial"/>
              <a:cs typeface="Arial"/>
            </a:endParaRPr>
          </a:p>
        </p:txBody>
      </p:sp>
    </p:spTree>
    <p:extLst>
      <p:ext uri="{BB962C8B-B14F-4D97-AF65-F5344CB8AC3E}">
        <p14:creationId xmlns:p14="http://schemas.microsoft.com/office/powerpoint/2010/main" val="7152275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0C98F661-A9F3-48B8-85DB-A108671DF1CC}"/>
              </a:ext>
            </a:extLst>
          </p:cNvPr>
          <p:cNvPicPr>
            <a:picLocks noChangeAspect="1"/>
          </p:cNvPicPr>
          <p:nvPr/>
        </p:nvPicPr>
        <p:blipFill>
          <a:blip r:embed="rId2"/>
          <a:stretch>
            <a:fillRect/>
          </a:stretch>
        </p:blipFill>
        <p:spPr>
          <a:xfrm>
            <a:off x="0" y="1052736"/>
            <a:ext cx="9144000" cy="3473946"/>
          </a:xfrm>
          <a:prstGeom prst="rect">
            <a:avLst/>
          </a:prstGeom>
        </p:spPr>
      </p:pic>
      <p:sp>
        <p:nvSpPr>
          <p:cNvPr id="4" name="文本框 3">
            <a:extLst>
              <a:ext uri="{FF2B5EF4-FFF2-40B4-BE49-F238E27FC236}">
                <a16:creationId xmlns:a16="http://schemas.microsoft.com/office/drawing/2014/main" id="{A75D1613-3AAE-44C9-A332-03290831A0F2}"/>
              </a:ext>
            </a:extLst>
          </p:cNvPr>
          <p:cNvSpPr txBox="1"/>
          <p:nvPr/>
        </p:nvSpPr>
        <p:spPr>
          <a:xfrm>
            <a:off x="4355976" y="5805264"/>
            <a:ext cx="4790542" cy="369332"/>
          </a:xfrm>
          <a:prstGeom prst="rect">
            <a:avLst/>
          </a:prstGeom>
          <a:noFill/>
        </p:spPr>
        <p:txBody>
          <a:bodyPr wrap="none" rtlCol="0">
            <a:spAutoFit/>
          </a:bodyPr>
          <a:lstStyle/>
          <a:p>
            <a:r>
              <a:rPr lang="en-US" altLang="zh-CN" dirty="0"/>
              <a:t>MIT Introduction to Deep Learning, January 2024</a:t>
            </a:r>
            <a:endParaRPr lang="zh-CN" altLang="en-US" dirty="0"/>
          </a:p>
        </p:txBody>
      </p:sp>
    </p:spTree>
    <p:extLst>
      <p:ext uri="{BB962C8B-B14F-4D97-AF65-F5344CB8AC3E}">
        <p14:creationId xmlns:p14="http://schemas.microsoft.com/office/powerpoint/2010/main" val="10964274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39A141-F041-4459-902A-DFF272077A4B}"/>
              </a:ext>
            </a:extLst>
          </p:cNvPr>
          <p:cNvSpPr>
            <a:spLocks noGrp="1"/>
          </p:cNvSpPr>
          <p:nvPr>
            <p:ph type="title"/>
          </p:nvPr>
        </p:nvSpPr>
        <p:spPr/>
        <p:txBody>
          <a:bodyPr/>
          <a:lstStyle/>
          <a:p>
            <a:r>
              <a:rPr lang="zh-CN" altLang="en-US" dirty="0"/>
              <a:t>什么是机器学习？</a:t>
            </a:r>
          </a:p>
        </p:txBody>
      </p:sp>
      <p:sp>
        <p:nvSpPr>
          <p:cNvPr id="3" name="内容占位符 2">
            <a:extLst>
              <a:ext uri="{FF2B5EF4-FFF2-40B4-BE49-F238E27FC236}">
                <a16:creationId xmlns:a16="http://schemas.microsoft.com/office/drawing/2014/main" id="{7179A81A-91AC-42A3-A3A4-C9F2E9B9CFA4}"/>
              </a:ext>
            </a:extLst>
          </p:cNvPr>
          <p:cNvSpPr>
            <a:spLocks noGrp="1"/>
          </p:cNvSpPr>
          <p:nvPr>
            <p:ph idx="1"/>
          </p:nvPr>
        </p:nvSpPr>
        <p:spPr>
          <a:xfrm>
            <a:off x="390364" y="1417638"/>
            <a:ext cx="8363272" cy="5165724"/>
          </a:xfrm>
        </p:spPr>
        <p:txBody>
          <a:bodyPr>
            <a:normAutofit fontScale="77500" lnSpcReduction="20000"/>
          </a:bodyPr>
          <a:lstStyle/>
          <a:p>
            <a:pPr>
              <a:lnSpc>
                <a:spcPct val="170000"/>
              </a:lnSpc>
            </a:pPr>
            <a:r>
              <a:rPr lang="en-US" altLang="zh-CN" dirty="0"/>
              <a:t>[</a:t>
            </a:r>
            <a:r>
              <a:rPr lang="en-US" altLang="zh-CN" b="1" dirty="0"/>
              <a:t>Machine learning </a:t>
            </a:r>
            <a:r>
              <a:rPr lang="en-US" altLang="zh-CN" dirty="0"/>
              <a:t>is the] field of study that gives computers the </a:t>
            </a:r>
            <a:r>
              <a:rPr lang="en-US" altLang="zh-CN" b="1" dirty="0">
                <a:solidFill>
                  <a:srgbClr val="FF0000"/>
                </a:solidFill>
              </a:rPr>
              <a:t>ability to learn </a:t>
            </a:r>
            <a:r>
              <a:rPr lang="en-US" altLang="zh-CN" dirty="0"/>
              <a:t>without </a:t>
            </a:r>
            <a:r>
              <a:rPr lang="en-US" altLang="zh-CN" dirty="0">
                <a:solidFill>
                  <a:srgbClr val="0070C0"/>
                </a:solidFill>
              </a:rPr>
              <a:t>being explicitly programmed</a:t>
            </a:r>
            <a:r>
              <a:rPr lang="en-US" altLang="zh-CN" dirty="0"/>
              <a:t>.</a:t>
            </a:r>
          </a:p>
          <a:p>
            <a:pPr marL="0" indent="0" algn="r">
              <a:lnSpc>
                <a:spcPct val="170000"/>
              </a:lnSpc>
              <a:buNone/>
            </a:pPr>
            <a:r>
              <a:rPr lang="en-US" altLang="zh-CN" dirty="0"/>
              <a:t>                                              ---Arthur Samuel, 1959</a:t>
            </a:r>
          </a:p>
          <a:p>
            <a:pPr>
              <a:lnSpc>
                <a:spcPct val="170000"/>
              </a:lnSpc>
            </a:pPr>
            <a:r>
              <a:rPr lang="en-US" altLang="zh-CN" dirty="0"/>
              <a:t>A computer program is said to learn from experience </a:t>
            </a:r>
            <a:r>
              <a:rPr lang="en-US" altLang="zh-CN" b="1" i="1" dirty="0">
                <a:solidFill>
                  <a:srgbClr val="FF0000"/>
                </a:solidFill>
              </a:rPr>
              <a:t>E</a:t>
            </a:r>
            <a:r>
              <a:rPr lang="en-US" altLang="zh-CN" dirty="0"/>
              <a:t> with respect to some task </a:t>
            </a:r>
            <a:r>
              <a:rPr lang="en-US" altLang="zh-CN" b="1" i="1" dirty="0">
                <a:solidFill>
                  <a:srgbClr val="FF0000"/>
                </a:solidFill>
              </a:rPr>
              <a:t>T</a:t>
            </a:r>
            <a:r>
              <a:rPr lang="en-US" altLang="zh-CN" dirty="0"/>
              <a:t> and some performance measure </a:t>
            </a:r>
            <a:r>
              <a:rPr lang="en-US" altLang="zh-CN" b="1" i="1" dirty="0">
                <a:solidFill>
                  <a:srgbClr val="FF0000"/>
                </a:solidFill>
              </a:rPr>
              <a:t>P</a:t>
            </a:r>
            <a:r>
              <a:rPr lang="en-US" altLang="zh-CN" dirty="0"/>
              <a:t>, if </a:t>
            </a:r>
            <a:r>
              <a:rPr lang="en-US" altLang="zh-CN" dirty="0">
                <a:solidFill>
                  <a:srgbClr val="0070C0"/>
                </a:solidFill>
              </a:rPr>
              <a:t>its performance on </a:t>
            </a:r>
            <a:r>
              <a:rPr lang="en-US" altLang="zh-CN" i="1" dirty="0">
                <a:solidFill>
                  <a:srgbClr val="0070C0"/>
                </a:solidFill>
              </a:rPr>
              <a:t>T</a:t>
            </a:r>
            <a:r>
              <a:rPr lang="en-US" altLang="zh-CN" dirty="0">
                <a:solidFill>
                  <a:srgbClr val="0070C0"/>
                </a:solidFill>
              </a:rPr>
              <a:t>, as measured by </a:t>
            </a:r>
            <a:r>
              <a:rPr lang="en-US" altLang="zh-CN" i="1" dirty="0">
                <a:solidFill>
                  <a:srgbClr val="0070C0"/>
                </a:solidFill>
              </a:rPr>
              <a:t>P</a:t>
            </a:r>
            <a:r>
              <a:rPr lang="en-US" altLang="zh-CN" dirty="0">
                <a:solidFill>
                  <a:srgbClr val="0070C0"/>
                </a:solidFill>
              </a:rPr>
              <a:t>, </a:t>
            </a:r>
            <a:r>
              <a:rPr lang="en-US" altLang="zh-CN" dirty="0">
                <a:solidFill>
                  <a:srgbClr val="FF0000"/>
                </a:solidFill>
              </a:rPr>
              <a:t>improves with experience </a:t>
            </a:r>
            <a:r>
              <a:rPr lang="en-US" altLang="zh-CN" i="1" dirty="0">
                <a:solidFill>
                  <a:srgbClr val="FF0000"/>
                </a:solidFill>
              </a:rPr>
              <a:t>E</a:t>
            </a:r>
            <a:r>
              <a:rPr lang="en-US" altLang="zh-CN" dirty="0"/>
              <a:t>.</a:t>
            </a:r>
          </a:p>
          <a:p>
            <a:pPr marL="0" indent="0" algn="r">
              <a:lnSpc>
                <a:spcPct val="170000"/>
              </a:lnSpc>
              <a:buNone/>
            </a:pPr>
            <a:r>
              <a:rPr lang="en-US" altLang="zh-CN" dirty="0"/>
              <a:t>                                              ---Tom Mitchell, 1997</a:t>
            </a:r>
            <a:endParaRPr lang="zh-CN" altLang="en-US" dirty="0"/>
          </a:p>
        </p:txBody>
      </p:sp>
    </p:spTree>
    <p:extLst>
      <p:ext uri="{BB962C8B-B14F-4D97-AF65-F5344CB8AC3E}">
        <p14:creationId xmlns:p14="http://schemas.microsoft.com/office/powerpoint/2010/main" val="3211100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628650" y="44624"/>
            <a:ext cx="7886700" cy="1325563"/>
          </a:xfrm>
        </p:spPr>
        <p:txBody>
          <a:bodyPr/>
          <a:lstStyle/>
          <a:p>
            <a:r>
              <a:rPr lang="zh-CN" altLang="en-US" dirty="0"/>
              <a:t>什么是机器学习？</a:t>
            </a:r>
            <a:endParaRPr lang="zh-TW" altLang="en-US" dirty="0"/>
          </a:p>
        </p:txBody>
      </p:sp>
      <p:pic>
        <p:nvPicPr>
          <p:cNvPr id="4" name="圖片 3"/>
          <p:cNvPicPr>
            <a:picLocks noChangeAspect="1"/>
          </p:cNvPicPr>
          <p:nvPr/>
        </p:nvPicPr>
        <p:blipFill>
          <a:blip r:embed="rId2"/>
          <a:stretch>
            <a:fillRect/>
          </a:stretch>
        </p:blipFill>
        <p:spPr>
          <a:xfrm flipH="1">
            <a:off x="3762757" y="2146199"/>
            <a:ext cx="1323975" cy="2247900"/>
          </a:xfrm>
          <a:prstGeom prst="rect">
            <a:avLst/>
          </a:prstGeom>
        </p:spPr>
      </p:pic>
      <p:pic>
        <p:nvPicPr>
          <p:cNvPr id="7" name="圖片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59246" y="2017693"/>
            <a:ext cx="2172858" cy="1021936"/>
          </a:xfrm>
          <a:prstGeom prst="rect">
            <a:avLst/>
          </a:prstGeom>
        </p:spPr>
      </p:pic>
      <p:pic>
        <p:nvPicPr>
          <p:cNvPr id="9" name="圖片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67883" y="3162315"/>
            <a:ext cx="2164221" cy="962785"/>
          </a:xfrm>
          <a:prstGeom prst="rect">
            <a:avLst/>
          </a:prstGeom>
        </p:spPr>
      </p:pic>
      <p:pic>
        <p:nvPicPr>
          <p:cNvPr id="10" name="圖片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052226" y="4185604"/>
            <a:ext cx="2195537" cy="1176721"/>
          </a:xfrm>
          <a:prstGeom prst="rect">
            <a:avLst/>
          </a:prstGeom>
        </p:spPr>
      </p:pic>
      <p:sp>
        <p:nvSpPr>
          <p:cNvPr id="11" name="文字方塊 10"/>
          <p:cNvSpPr txBox="1"/>
          <p:nvPr/>
        </p:nvSpPr>
        <p:spPr>
          <a:xfrm>
            <a:off x="7020432" y="2314285"/>
            <a:ext cx="1362974"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“Hi”</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2" name="文字方塊 11"/>
          <p:cNvSpPr txBox="1"/>
          <p:nvPr/>
        </p:nvSpPr>
        <p:spPr>
          <a:xfrm>
            <a:off x="7020432" y="3412874"/>
            <a:ext cx="1991771"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“How are you”</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3" name="文字方塊 12"/>
          <p:cNvSpPr txBox="1"/>
          <p:nvPr/>
        </p:nvSpPr>
        <p:spPr>
          <a:xfrm>
            <a:off x="7020432" y="4593954"/>
            <a:ext cx="1706455"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“Good bye”</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pic>
        <p:nvPicPr>
          <p:cNvPr id="14" name="圖片 1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91809" y="2215295"/>
            <a:ext cx="1800000" cy="1347595"/>
          </a:xfrm>
          <a:prstGeom prst="rect">
            <a:avLst/>
          </a:prstGeom>
        </p:spPr>
      </p:pic>
      <p:sp>
        <p:nvSpPr>
          <p:cNvPr id="15" name="文字方塊 14"/>
          <p:cNvSpPr txBox="1"/>
          <p:nvPr/>
        </p:nvSpPr>
        <p:spPr>
          <a:xfrm>
            <a:off x="344855" y="3923994"/>
            <a:ext cx="2976840"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你说</a:t>
            </a:r>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“Hello”</a:t>
            </a:r>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6" name="文字方塊 15"/>
          <p:cNvSpPr txBox="1"/>
          <p:nvPr/>
        </p:nvSpPr>
        <p:spPr>
          <a:xfrm>
            <a:off x="5263686" y="5440795"/>
            <a:ext cx="2683281"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大量的音频数据</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7" name="文字方塊 16"/>
          <p:cNvSpPr txBox="1"/>
          <p:nvPr/>
        </p:nvSpPr>
        <p:spPr>
          <a:xfrm>
            <a:off x="2123727" y="5362325"/>
            <a:ext cx="2641163" cy="461665"/>
          </a:xfrm>
          <a:prstGeom prst="rect">
            <a:avLst/>
          </a:prstGeom>
          <a:solidFill>
            <a:schemeClr val="accent2">
              <a:lumMod val="20000"/>
              <a:lumOff val="80000"/>
            </a:schemeClr>
          </a:solidFill>
          <a:ln w="38100">
            <a:solidFill>
              <a:srgbClr val="FF0000"/>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你编写的学习程序</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19" name="直線單箭頭接點 18"/>
          <p:cNvCxnSpPr/>
          <p:nvPr/>
        </p:nvCxnSpPr>
        <p:spPr>
          <a:xfrm flipH="1" flipV="1">
            <a:off x="4396620" y="4394099"/>
            <a:ext cx="0" cy="980253"/>
          </a:xfrm>
          <a:prstGeom prst="straightConnector1">
            <a:avLst/>
          </a:prstGeom>
          <a:ln w="38100">
            <a:solidFill>
              <a:srgbClr val="000005"/>
            </a:solidFill>
            <a:tailEnd type="triangle"/>
          </a:ln>
        </p:spPr>
        <p:style>
          <a:lnRef idx="1">
            <a:schemeClr val="accent1"/>
          </a:lnRef>
          <a:fillRef idx="0">
            <a:schemeClr val="accent1"/>
          </a:fillRef>
          <a:effectRef idx="0">
            <a:schemeClr val="accent1"/>
          </a:effectRef>
          <a:fontRef idx="minor">
            <a:schemeClr val="tx1"/>
          </a:fontRef>
        </p:style>
      </p:cxnSp>
      <p:sp>
        <p:nvSpPr>
          <p:cNvPr id="20" name="弧形箭號 (下彎) 19"/>
          <p:cNvSpPr/>
          <p:nvPr/>
        </p:nvSpPr>
        <p:spPr>
          <a:xfrm rot="1607239">
            <a:off x="2540832" y="1757919"/>
            <a:ext cx="1498166" cy="700748"/>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21" name="弧形箭號 (下彎) 20"/>
          <p:cNvSpPr/>
          <p:nvPr/>
        </p:nvSpPr>
        <p:spPr>
          <a:xfrm rot="9648183">
            <a:off x="2601425" y="4196342"/>
            <a:ext cx="1488693" cy="738243"/>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18" name="文字方塊 17"/>
          <p:cNvSpPr txBox="1"/>
          <p:nvPr/>
        </p:nvSpPr>
        <p:spPr>
          <a:xfrm>
            <a:off x="4170101" y="1768322"/>
            <a:ext cx="2099418" cy="461665"/>
          </a:xfrm>
          <a:prstGeom prst="rect">
            <a:avLst/>
          </a:prstGeom>
          <a:solidFill>
            <a:schemeClr val="accent6">
              <a:lumMod val="20000"/>
              <a:lumOff val="80000"/>
            </a:schemeClr>
          </a:solidFill>
          <a:ln w="38100">
            <a:solidFill>
              <a:srgbClr val="00B050"/>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400" dirty="0">
                <a:solidFill>
                  <a:prstClr val="black"/>
                </a:solidFill>
                <a:latin typeface="Calibri" panose="020F0502020204030204"/>
                <a:ea typeface="新細明體" panose="02020500000000000000" pitchFamily="18" charset="-120"/>
              </a:rPr>
              <a:t>学习</a:t>
            </a: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219141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0"/>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P spid="15" grpId="0"/>
      <p:bldP spid="16" grpId="0"/>
      <p:bldP spid="17" grpId="0" animBg="1"/>
      <p:bldP spid="20" grpId="0" animBg="1"/>
      <p:bldP spid="21" grpId="0" animBg="1"/>
      <p:bldP spid="18"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21"/>
          <p:cNvSpPr/>
          <p:nvPr/>
        </p:nvSpPr>
        <p:spPr>
          <a:xfrm>
            <a:off x="7409313" y="2094244"/>
            <a:ext cx="1470724" cy="46166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222222"/>
                </a:solidFill>
                <a:effectLst/>
                <a:uLnTx/>
                <a:uFillTx/>
                <a:latin typeface="Arial" panose="020B0604020202020204" pitchFamily="34" charset="0"/>
                <a:ea typeface="新細明體" panose="02020500000000000000" pitchFamily="18" charset="-120"/>
                <a:cs typeface="+mn-cs"/>
              </a:rPr>
              <a:t>“monkey”</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pic>
        <p:nvPicPr>
          <p:cNvPr id="23" name="圖片 22"/>
          <p:cNvPicPr>
            <a:picLocks noChangeAspect="1"/>
          </p:cNvPicPr>
          <p:nvPr/>
        </p:nvPicPr>
        <p:blipFill>
          <a:blip r:embed="rId2"/>
          <a:stretch>
            <a:fillRect/>
          </a:stretch>
        </p:blipFill>
        <p:spPr>
          <a:xfrm>
            <a:off x="6508057" y="1840786"/>
            <a:ext cx="931280" cy="1051432"/>
          </a:xfrm>
          <a:prstGeom prst="rect">
            <a:avLst/>
          </a:prstGeom>
        </p:spPr>
      </p:pic>
      <p:pic>
        <p:nvPicPr>
          <p:cNvPr id="24" name="圖片 23"/>
          <p:cNvPicPr>
            <a:picLocks noChangeAspect="1"/>
          </p:cNvPicPr>
          <p:nvPr/>
        </p:nvPicPr>
        <p:blipFill>
          <a:blip r:embed="rId3"/>
          <a:stretch>
            <a:fillRect/>
          </a:stretch>
        </p:blipFill>
        <p:spPr>
          <a:xfrm>
            <a:off x="6508057" y="3097561"/>
            <a:ext cx="899978" cy="1075096"/>
          </a:xfrm>
          <a:prstGeom prst="rect">
            <a:avLst/>
          </a:prstGeom>
        </p:spPr>
      </p:pic>
      <p:sp>
        <p:nvSpPr>
          <p:cNvPr id="25" name="文字方塊 24"/>
          <p:cNvSpPr txBox="1"/>
          <p:nvPr/>
        </p:nvSpPr>
        <p:spPr>
          <a:xfrm>
            <a:off x="7427251" y="3442833"/>
            <a:ext cx="798022"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“cat”</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6" name="文字方塊 25"/>
          <p:cNvSpPr txBox="1"/>
          <p:nvPr/>
        </p:nvSpPr>
        <p:spPr>
          <a:xfrm>
            <a:off x="7439337" y="4738108"/>
            <a:ext cx="798022"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“dog”</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pic>
        <p:nvPicPr>
          <p:cNvPr id="27" name="圖片 26"/>
          <p:cNvPicPr>
            <a:picLocks noChangeAspect="1"/>
          </p:cNvPicPr>
          <p:nvPr/>
        </p:nvPicPr>
        <p:blipFill>
          <a:blip r:embed="rId4"/>
          <a:stretch>
            <a:fillRect/>
          </a:stretch>
        </p:blipFill>
        <p:spPr>
          <a:xfrm>
            <a:off x="6511558" y="4378000"/>
            <a:ext cx="915693" cy="1181883"/>
          </a:xfrm>
          <a:prstGeom prst="rect">
            <a:avLst/>
          </a:prstGeom>
        </p:spPr>
      </p:pic>
      <p:sp>
        <p:nvSpPr>
          <p:cNvPr id="2" name="標題 1"/>
          <p:cNvSpPr>
            <a:spLocks noGrp="1"/>
          </p:cNvSpPr>
          <p:nvPr>
            <p:ph type="title"/>
          </p:nvPr>
        </p:nvSpPr>
        <p:spPr>
          <a:xfrm>
            <a:off x="628650" y="44624"/>
            <a:ext cx="7886700" cy="1325563"/>
          </a:xfrm>
        </p:spPr>
        <p:txBody>
          <a:bodyPr/>
          <a:lstStyle/>
          <a:p>
            <a:r>
              <a:rPr lang="zh-CN" altLang="en-US" dirty="0"/>
              <a:t>什么是机器学习？</a:t>
            </a:r>
            <a:endParaRPr lang="zh-TW" altLang="en-US" dirty="0"/>
          </a:p>
        </p:txBody>
      </p:sp>
      <p:pic>
        <p:nvPicPr>
          <p:cNvPr id="4" name="圖片 3"/>
          <p:cNvPicPr>
            <a:picLocks noChangeAspect="1"/>
          </p:cNvPicPr>
          <p:nvPr/>
        </p:nvPicPr>
        <p:blipFill>
          <a:blip r:embed="rId5"/>
          <a:stretch>
            <a:fillRect/>
          </a:stretch>
        </p:blipFill>
        <p:spPr>
          <a:xfrm flipH="1">
            <a:off x="3762757" y="2146199"/>
            <a:ext cx="1323975" cy="2247900"/>
          </a:xfrm>
          <a:prstGeom prst="rect">
            <a:avLst/>
          </a:prstGeom>
        </p:spPr>
      </p:pic>
      <p:sp>
        <p:nvSpPr>
          <p:cNvPr id="15" name="文字方塊 14"/>
          <p:cNvSpPr txBox="1"/>
          <p:nvPr/>
        </p:nvSpPr>
        <p:spPr>
          <a:xfrm>
            <a:off x="344855" y="3923994"/>
            <a:ext cx="2976840"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这是</a:t>
            </a:r>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“cat”</a:t>
            </a:r>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6" name="文字方塊 15"/>
          <p:cNvSpPr txBox="1"/>
          <p:nvPr/>
        </p:nvSpPr>
        <p:spPr>
          <a:xfrm>
            <a:off x="6066395" y="5671198"/>
            <a:ext cx="1745966"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大量的图片</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7" name="文字方塊 16"/>
          <p:cNvSpPr txBox="1"/>
          <p:nvPr/>
        </p:nvSpPr>
        <p:spPr>
          <a:xfrm>
            <a:off x="2081609" y="5362325"/>
            <a:ext cx="2683282" cy="461665"/>
          </a:xfrm>
          <a:prstGeom prst="rect">
            <a:avLst/>
          </a:prstGeom>
          <a:solidFill>
            <a:schemeClr val="accent2">
              <a:lumMod val="20000"/>
              <a:lumOff val="80000"/>
            </a:schemeClr>
          </a:solidFill>
          <a:ln w="38100">
            <a:solidFill>
              <a:srgbClr val="FF0000"/>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你编写的学习程序</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19" name="直線單箭頭接點 18"/>
          <p:cNvCxnSpPr/>
          <p:nvPr/>
        </p:nvCxnSpPr>
        <p:spPr>
          <a:xfrm flipH="1" flipV="1">
            <a:off x="4396620" y="4394099"/>
            <a:ext cx="0" cy="980253"/>
          </a:xfrm>
          <a:prstGeom prst="straightConnector1">
            <a:avLst/>
          </a:prstGeom>
          <a:ln w="38100">
            <a:solidFill>
              <a:srgbClr val="000005"/>
            </a:solidFill>
            <a:tailEnd type="triangle"/>
          </a:ln>
        </p:spPr>
        <p:style>
          <a:lnRef idx="1">
            <a:schemeClr val="accent1"/>
          </a:lnRef>
          <a:fillRef idx="0">
            <a:schemeClr val="accent1"/>
          </a:fillRef>
          <a:effectRef idx="0">
            <a:schemeClr val="accent1"/>
          </a:effectRef>
          <a:fontRef idx="minor">
            <a:schemeClr val="tx1"/>
          </a:fontRef>
        </p:style>
      </p:cxnSp>
      <p:sp>
        <p:nvSpPr>
          <p:cNvPr id="20" name="弧形箭號 (下彎) 19"/>
          <p:cNvSpPr/>
          <p:nvPr/>
        </p:nvSpPr>
        <p:spPr>
          <a:xfrm rot="1607239">
            <a:off x="2540832" y="1757919"/>
            <a:ext cx="1498166" cy="700748"/>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21" name="弧形箭號 (下彎) 20"/>
          <p:cNvSpPr/>
          <p:nvPr/>
        </p:nvSpPr>
        <p:spPr>
          <a:xfrm rot="9648183">
            <a:off x="2601425" y="4196342"/>
            <a:ext cx="1488693" cy="738243"/>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18" name="文字方塊 17"/>
          <p:cNvSpPr txBox="1"/>
          <p:nvPr/>
        </p:nvSpPr>
        <p:spPr>
          <a:xfrm>
            <a:off x="4170101" y="1768322"/>
            <a:ext cx="2099418" cy="461665"/>
          </a:xfrm>
          <a:prstGeom prst="rect">
            <a:avLst/>
          </a:prstGeom>
          <a:solidFill>
            <a:schemeClr val="accent6">
              <a:lumMod val="20000"/>
              <a:lumOff val="80000"/>
            </a:schemeClr>
          </a:solidFill>
          <a:ln w="38100">
            <a:solidFill>
              <a:srgbClr val="00B050"/>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学习</a:t>
            </a: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pic>
        <p:nvPicPr>
          <p:cNvPr id="28" name="Picture 12" descr="https://encrypted-tbn1.gstatic.com/images?q=tbn:ANd9GcRcwlRKAlSIaCI4W5PRYVbuBQQXifF-56bFqAjh9DMe-_3Lh8_YKw"/>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85350" y="2325077"/>
            <a:ext cx="1351186" cy="10257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2748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0"/>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5" grpId="0"/>
      <p:bldP spid="26" grpId="0"/>
      <p:bldP spid="15" grpId="0"/>
      <p:bldP spid="16" grpId="0"/>
      <p:bldP spid="20" grpId="0" animBg="1"/>
      <p:bldP spid="21" grpId="0" animBg="1"/>
      <p:bldP spid="18"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628650" y="44624"/>
            <a:ext cx="7886700" cy="1325563"/>
          </a:xfrm>
        </p:spPr>
        <p:txBody>
          <a:bodyPr/>
          <a:lstStyle/>
          <a:p>
            <a:r>
              <a:rPr lang="zh-CN" altLang="en-US" dirty="0"/>
              <a:t>机器学习 </a:t>
            </a:r>
            <a:r>
              <a:rPr lang="en-US" altLang="zh-TW" dirty="0"/>
              <a:t>≈ </a:t>
            </a:r>
            <a:r>
              <a:rPr lang="zh-CN" altLang="en-US" dirty="0"/>
              <a:t>寻找一个函数</a:t>
            </a:r>
            <a:endParaRPr lang="zh-TW" altLang="en-US" dirty="0"/>
          </a:p>
        </p:txBody>
      </p:sp>
      <p:sp>
        <p:nvSpPr>
          <p:cNvPr id="3" name="內容版面配置區 2"/>
          <p:cNvSpPr>
            <a:spLocks noGrp="1"/>
          </p:cNvSpPr>
          <p:nvPr>
            <p:ph idx="1"/>
          </p:nvPr>
        </p:nvSpPr>
        <p:spPr>
          <a:xfrm>
            <a:off x="323528" y="1268761"/>
            <a:ext cx="8062971" cy="5010432"/>
          </a:xfrm>
        </p:spPr>
        <p:txBody>
          <a:bodyPr>
            <a:normAutofit fontScale="92500" lnSpcReduction="10000"/>
          </a:bodyPr>
          <a:lstStyle/>
          <a:p>
            <a:pPr>
              <a:lnSpc>
                <a:spcPct val="150000"/>
              </a:lnSpc>
            </a:pPr>
            <a:r>
              <a:rPr lang="zh-CN" altLang="en-US" dirty="0">
                <a:latin typeface="+mn-ea"/>
              </a:rPr>
              <a:t>语音识别：</a:t>
            </a:r>
            <a:endParaRPr lang="en-US" altLang="zh-CN" dirty="0">
              <a:latin typeface="+mn-ea"/>
            </a:endParaRPr>
          </a:p>
          <a:p>
            <a:pPr marL="0" indent="0">
              <a:lnSpc>
                <a:spcPct val="150000"/>
              </a:lnSpc>
              <a:buNone/>
            </a:pPr>
            <a:endParaRPr lang="en-US" altLang="zh-TW" sz="3200" dirty="0"/>
          </a:p>
          <a:p>
            <a:pPr>
              <a:lnSpc>
                <a:spcPct val="150000"/>
              </a:lnSpc>
            </a:pPr>
            <a:r>
              <a:rPr lang="zh-CN" altLang="en-US" dirty="0"/>
              <a:t>图像识别：</a:t>
            </a:r>
            <a:endParaRPr lang="en-US" altLang="zh-TW" dirty="0"/>
          </a:p>
          <a:p>
            <a:pPr>
              <a:lnSpc>
                <a:spcPct val="150000"/>
              </a:lnSpc>
            </a:pPr>
            <a:endParaRPr lang="en-US" altLang="zh-TW" sz="3200" dirty="0"/>
          </a:p>
          <a:p>
            <a:pPr>
              <a:lnSpc>
                <a:spcPct val="150000"/>
              </a:lnSpc>
            </a:pPr>
            <a:r>
              <a:rPr lang="zh-CN" altLang="en-US" dirty="0"/>
              <a:t>下围棋：</a:t>
            </a:r>
            <a:endParaRPr lang="en-US" altLang="zh-CN" dirty="0"/>
          </a:p>
          <a:p>
            <a:pPr>
              <a:lnSpc>
                <a:spcPct val="150000"/>
              </a:lnSpc>
            </a:pPr>
            <a:endParaRPr lang="en-US" altLang="zh-TW" sz="2400" dirty="0"/>
          </a:p>
          <a:p>
            <a:pPr>
              <a:lnSpc>
                <a:spcPct val="150000"/>
              </a:lnSpc>
            </a:pPr>
            <a:r>
              <a:rPr lang="zh-CN" altLang="en-US" dirty="0"/>
              <a:t>人机对话：</a:t>
            </a:r>
            <a:endParaRPr lang="zh-TW" altLang="en-US" dirty="0"/>
          </a:p>
        </p:txBody>
      </p:sp>
      <p:graphicFrame>
        <p:nvGraphicFramePr>
          <p:cNvPr id="4" name="Object 12"/>
          <p:cNvGraphicFramePr>
            <a:graphicFrameLocks noChangeAspect="1"/>
          </p:cNvGraphicFramePr>
          <p:nvPr>
            <p:extLst>
              <p:ext uri="{D42A27DB-BD31-4B8C-83A1-F6EECF244321}">
                <p14:modId xmlns:p14="http://schemas.microsoft.com/office/powerpoint/2010/main" val="3683558384"/>
              </p:ext>
            </p:extLst>
          </p:nvPr>
        </p:nvGraphicFramePr>
        <p:xfrm>
          <a:off x="1863058" y="2045309"/>
          <a:ext cx="3822700" cy="460375"/>
        </p:xfrm>
        <a:graphic>
          <a:graphicData uri="http://schemas.openxmlformats.org/presentationml/2006/ole">
            <mc:AlternateContent xmlns:mc="http://schemas.openxmlformats.org/markup-compatibility/2006">
              <mc:Choice xmlns:v="urn:schemas-microsoft-com:vml" Requires="v">
                <p:oleObj spid="_x0000_s1374" name="方程式" r:id="rId3" imgW="1790640" imgH="215640" progId="Equation.3">
                  <p:embed/>
                </p:oleObj>
              </mc:Choice>
              <mc:Fallback>
                <p:oleObj name="方程式" r:id="rId3" imgW="1790640" imgH="215640" progId="Equation.3">
                  <p:embed/>
                  <p:pic>
                    <p:nvPicPr>
                      <p:cNvPr id="4" name="Object 12"/>
                      <p:cNvPicPr>
                        <a:picLocks noChangeAspect="1" noChangeArrowheads="1"/>
                      </p:cNvPicPr>
                      <p:nvPr/>
                    </p:nvPicPr>
                    <p:blipFill>
                      <a:blip r:embed="rId4"/>
                      <a:srcRect/>
                      <a:stretch>
                        <a:fillRect/>
                      </a:stretch>
                    </p:blipFill>
                    <p:spPr bwMode="auto">
                      <a:xfrm>
                        <a:off x="1863058" y="2045309"/>
                        <a:ext cx="3822700" cy="4603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 name="Object 12"/>
          <p:cNvGraphicFramePr>
            <a:graphicFrameLocks noChangeAspect="1"/>
          </p:cNvGraphicFramePr>
          <p:nvPr>
            <p:extLst>
              <p:ext uri="{D42A27DB-BD31-4B8C-83A1-F6EECF244321}">
                <p14:modId xmlns:p14="http://schemas.microsoft.com/office/powerpoint/2010/main" val="3690960727"/>
              </p:ext>
            </p:extLst>
          </p:nvPr>
        </p:nvGraphicFramePr>
        <p:xfrm>
          <a:off x="1863058" y="3495903"/>
          <a:ext cx="3822700" cy="460375"/>
        </p:xfrm>
        <a:graphic>
          <a:graphicData uri="http://schemas.openxmlformats.org/presentationml/2006/ole">
            <mc:AlternateContent xmlns:mc="http://schemas.openxmlformats.org/markup-compatibility/2006">
              <mc:Choice xmlns:v="urn:schemas-microsoft-com:vml" Requires="v">
                <p:oleObj spid="_x0000_s1375" name="方程式" r:id="rId5" imgW="1790640" imgH="215640" progId="Equation.3">
                  <p:embed/>
                </p:oleObj>
              </mc:Choice>
              <mc:Fallback>
                <p:oleObj name="方程式" r:id="rId5" imgW="1790640" imgH="215640" progId="Equation.3">
                  <p:embed/>
                  <p:pic>
                    <p:nvPicPr>
                      <p:cNvPr id="5" name="Object 12"/>
                      <p:cNvPicPr>
                        <a:picLocks noChangeAspect="1" noChangeArrowheads="1"/>
                      </p:cNvPicPr>
                      <p:nvPr/>
                    </p:nvPicPr>
                    <p:blipFill>
                      <a:blip r:embed="rId4"/>
                      <a:srcRect/>
                      <a:stretch>
                        <a:fillRect/>
                      </a:stretch>
                    </p:blipFill>
                    <p:spPr bwMode="auto">
                      <a:xfrm>
                        <a:off x="1863058" y="3495903"/>
                        <a:ext cx="3822700" cy="4603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 name="Object 12"/>
          <p:cNvGraphicFramePr>
            <a:graphicFrameLocks noChangeAspect="1"/>
          </p:cNvGraphicFramePr>
          <p:nvPr>
            <p:extLst>
              <p:ext uri="{D42A27DB-BD31-4B8C-83A1-F6EECF244321}">
                <p14:modId xmlns:p14="http://schemas.microsoft.com/office/powerpoint/2010/main" val="2846333616"/>
              </p:ext>
            </p:extLst>
          </p:nvPr>
        </p:nvGraphicFramePr>
        <p:xfrm>
          <a:off x="1863058" y="4723445"/>
          <a:ext cx="3822700" cy="460375"/>
        </p:xfrm>
        <a:graphic>
          <a:graphicData uri="http://schemas.openxmlformats.org/presentationml/2006/ole">
            <mc:AlternateContent xmlns:mc="http://schemas.openxmlformats.org/markup-compatibility/2006">
              <mc:Choice xmlns:v="urn:schemas-microsoft-com:vml" Requires="v">
                <p:oleObj spid="_x0000_s1376" name="方程式" r:id="rId6" imgW="1790640" imgH="215640" progId="Equation.3">
                  <p:embed/>
                </p:oleObj>
              </mc:Choice>
              <mc:Fallback>
                <p:oleObj name="方程式" r:id="rId6" imgW="1790640" imgH="215640" progId="Equation.3">
                  <p:embed/>
                  <p:pic>
                    <p:nvPicPr>
                      <p:cNvPr id="6" name="Object 12"/>
                      <p:cNvPicPr>
                        <a:picLocks noChangeAspect="1" noChangeArrowheads="1"/>
                      </p:cNvPicPr>
                      <p:nvPr/>
                    </p:nvPicPr>
                    <p:blipFill>
                      <a:blip r:embed="rId4"/>
                      <a:srcRect/>
                      <a:stretch>
                        <a:fillRect/>
                      </a:stretch>
                    </p:blipFill>
                    <p:spPr bwMode="auto">
                      <a:xfrm>
                        <a:off x="1863058" y="4723445"/>
                        <a:ext cx="3822700" cy="4603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 name="Object 12"/>
          <p:cNvGraphicFramePr>
            <a:graphicFrameLocks noChangeAspect="1"/>
          </p:cNvGraphicFramePr>
          <p:nvPr>
            <p:extLst>
              <p:ext uri="{D42A27DB-BD31-4B8C-83A1-F6EECF244321}">
                <p14:modId xmlns:p14="http://schemas.microsoft.com/office/powerpoint/2010/main" val="2912752766"/>
              </p:ext>
            </p:extLst>
          </p:nvPr>
        </p:nvGraphicFramePr>
        <p:xfrm>
          <a:off x="1863059" y="5917125"/>
          <a:ext cx="3822700" cy="460375"/>
        </p:xfrm>
        <a:graphic>
          <a:graphicData uri="http://schemas.openxmlformats.org/presentationml/2006/ole">
            <mc:AlternateContent xmlns:mc="http://schemas.openxmlformats.org/markup-compatibility/2006">
              <mc:Choice xmlns:v="urn:schemas-microsoft-com:vml" Requires="v">
                <p:oleObj spid="_x0000_s1377" name="方程式" r:id="rId7" imgW="1676160" imgH="215640" progId="Equation.3">
                  <p:embed/>
                </p:oleObj>
              </mc:Choice>
              <mc:Fallback>
                <p:oleObj name="方程式" r:id="rId7" imgW="1676160" imgH="215640" progId="Equation.3">
                  <p:embed/>
                  <p:pic>
                    <p:nvPicPr>
                      <p:cNvPr id="7" name="Object 12"/>
                      <p:cNvPicPr>
                        <a:picLocks noChangeAspect="1" noChangeArrowheads="1"/>
                      </p:cNvPicPr>
                      <p:nvPr/>
                    </p:nvPicPr>
                    <p:blipFill>
                      <a:blip r:embed="rId8"/>
                      <a:srcRect/>
                      <a:stretch>
                        <a:fillRect/>
                      </a:stretch>
                    </p:blipFill>
                    <p:spPr bwMode="auto">
                      <a:xfrm>
                        <a:off x="1863059" y="5917125"/>
                        <a:ext cx="3822700" cy="460375"/>
                      </a:xfrm>
                      <a:prstGeom prst="rect">
                        <a:avLst/>
                      </a:prstGeom>
                      <a:noFill/>
                    </p:spPr>
                  </p:pic>
                </p:oleObj>
              </mc:Fallback>
            </mc:AlternateContent>
          </a:graphicData>
        </a:graphic>
      </p:graphicFrame>
      <p:sp>
        <p:nvSpPr>
          <p:cNvPr id="8" name="文字方塊 7"/>
          <p:cNvSpPr txBox="1"/>
          <p:nvPr/>
        </p:nvSpPr>
        <p:spPr>
          <a:xfrm>
            <a:off x="5929370" y="3475273"/>
            <a:ext cx="947054"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“Cat”</a:t>
            </a:r>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9" name="文字方塊 8"/>
          <p:cNvSpPr txBox="1"/>
          <p:nvPr/>
        </p:nvSpPr>
        <p:spPr>
          <a:xfrm>
            <a:off x="5685758" y="2014126"/>
            <a:ext cx="2298182"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“How are you”</a:t>
            </a:r>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0" name="文字方塊 9"/>
          <p:cNvSpPr txBox="1"/>
          <p:nvPr/>
        </p:nvSpPr>
        <p:spPr>
          <a:xfrm>
            <a:off x="6011709" y="4730871"/>
            <a:ext cx="1239914"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“5-5”</a:t>
            </a:r>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1" name="文字方塊 10"/>
          <p:cNvSpPr txBox="1"/>
          <p:nvPr/>
        </p:nvSpPr>
        <p:spPr>
          <a:xfrm>
            <a:off x="5984940" y="5883957"/>
            <a:ext cx="1499137"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“Hello”</a:t>
            </a:r>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pic>
        <p:nvPicPr>
          <p:cNvPr id="12" name="圖片 1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356744" y="1988840"/>
            <a:ext cx="2921108" cy="516844"/>
          </a:xfrm>
          <a:prstGeom prst="rect">
            <a:avLst/>
          </a:prstGeom>
        </p:spPr>
      </p:pic>
      <p:sp>
        <p:nvSpPr>
          <p:cNvPr id="15" name="矩形 14"/>
          <p:cNvSpPr/>
          <p:nvPr/>
        </p:nvSpPr>
        <p:spPr>
          <a:xfrm>
            <a:off x="2499749" y="5854280"/>
            <a:ext cx="2659840" cy="52322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“Hi”</a:t>
            </a:r>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pic>
        <p:nvPicPr>
          <p:cNvPr id="84994" name="Picture 2" descr="http://y2.ifengimg.com/a/2016_11/2c7ef418c729099.jp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257615" y="4587142"/>
            <a:ext cx="1144109" cy="858082"/>
          </a:xfrm>
          <a:prstGeom prst="rect">
            <a:avLst/>
          </a:prstGeom>
          <a:noFill/>
          <a:extLst>
            <a:ext uri="{909E8E84-426E-40DD-AFC4-6F175D3DCCD1}">
              <a14:hiddenFill xmlns:a14="http://schemas.microsoft.com/office/drawing/2010/main">
                <a:solidFill>
                  <a:srgbClr val="FFFFFF"/>
                </a:solidFill>
              </a14:hiddenFill>
            </a:ext>
          </a:extLst>
        </p:spPr>
      </p:pic>
      <p:sp>
        <p:nvSpPr>
          <p:cNvPr id="16" name="文字方塊 15"/>
          <p:cNvSpPr txBox="1"/>
          <p:nvPr/>
        </p:nvSpPr>
        <p:spPr>
          <a:xfrm>
            <a:off x="2515801" y="6423719"/>
            <a:ext cx="2773299"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t>
            </a:r>
            <a:r>
              <a:rPr kumimoji="0" lang="zh-CN"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用户说</a:t>
            </a: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9" name="文字方塊 18"/>
          <p:cNvSpPr txBox="1"/>
          <p:nvPr/>
        </p:nvSpPr>
        <p:spPr>
          <a:xfrm>
            <a:off x="5245016" y="6390026"/>
            <a:ext cx="2773299"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t>
            </a:r>
            <a:r>
              <a:rPr kumimoji="0" lang="zh-CN"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系统回应</a:t>
            </a: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pic>
        <p:nvPicPr>
          <p:cNvPr id="20" name="Picture 12" descr="https://encrypted-tbn1.gstatic.com/images?q=tbn:ANd9GcRcwlRKAlSIaCI4W5PRYVbuBQQXifF-56bFqAjh9DMe-_3Lh8_YKw"/>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264276" y="3297244"/>
            <a:ext cx="1106043" cy="839637"/>
          </a:xfrm>
          <a:prstGeom prst="rect">
            <a:avLst/>
          </a:prstGeom>
          <a:noFill/>
          <a:extLst>
            <a:ext uri="{909E8E84-426E-40DD-AFC4-6F175D3DCCD1}">
              <a14:hiddenFill xmlns:a14="http://schemas.microsoft.com/office/drawing/2010/main">
                <a:solidFill>
                  <a:srgbClr val="FFFFFF"/>
                </a:solidFill>
              </a14:hiddenFill>
            </a:ext>
          </a:extLst>
        </p:spPr>
      </p:pic>
      <p:sp>
        <p:nvSpPr>
          <p:cNvPr id="18" name="文字方塊 17"/>
          <p:cNvSpPr txBox="1"/>
          <p:nvPr/>
        </p:nvSpPr>
        <p:spPr>
          <a:xfrm>
            <a:off x="7167610" y="4741817"/>
            <a:ext cx="1868885"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t>
            </a:r>
            <a:r>
              <a:rPr kumimoji="0" lang="zh-CN"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下一步落子</a:t>
            </a: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42159410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499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p:bldP spid="15" grpId="0"/>
      <p:bldP spid="16" grpId="0"/>
      <p:bldP spid="19" grpId="0"/>
      <p:bldP spid="1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00F543-A11B-4956-9558-858295B9ACF7}"/>
              </a:ext>
            </a:extLst>
          </p:cNvPr>
          <p:cNvSpPr>
            <a:spLocks noGrp="1"/>
          </p:cNvSpPr>
          <p:nvPr>
            <p:ph type="title"/>
          </p:nvPr>
        </p:nvSpPr>
        <p:spPr>
          <a:xfrm>
            <a:off x="457200" y="16044"/>
            <a:ext cx="8229600" cy="1143000"/>
          </a:xfrm>
        </p:spPr>
        <p:txBody>
          <a:bodyPr/>
          <a:lstStyle/>
          <a:p>
            <a:r>
              <a:rPr lang="en-US" altLang="zh-CN" dirty="0"/>
              <a:t>AlphaGo, 2016</a:t>
            </a:r>
            <a:endParaRPr lang="zh-CN" altLang="en-US" dirty="0"/>
          </a:p>
        </p:txBody>
      </p:sp>
      <p:pic>
        <p:nvPicPr>
          <p:cNvPr id="5122" name="Picture 2">
            <a:extLst>
              <a:ext uri="{FF2B5EF4-FFF2-40B4-BE49-F238E27FC236}">
                <a16:creationId xmlns:a16="http://schemas.microsoft.com/office/drawing/2014/main" id="{66D80ECF-5DCA-4B1B-B51E-3F152DCF8D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4809" y="1268760"/>
            <a:ext cx="8014382" cy="51717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274626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CN" altLang="en-US" dirty="0"/>
              <a:t>学习框架</a:t>
            </a:r>
            <a:r>
              <a:rPr lang="en-US" altLang="zh-TW" dirty="0"/>
              <a:t> </a:t>
            </a:r>
            <a:endParaRPr lang="zh-TW" altLang="en-US" dirty="0"/>
          </a:p>
        </p:txBody>
      </p:sp>
      <p:sp>
        <p:nvSpPr>
          <p:cNvPr id="6" name="圓柱 5"/>
          <p:cNvSpPr/>
          <p:nvPr/>
        </p:nvSpPr>
        <p:spPr>
          <a:xfrm>
            <a:off x="1088600" y="2034599"/>
            <a:ext cx="1636295" cy="1090863"/>
          </a:xfrm>
          <a:prstGeom prst="can">
            <a:avLst/>
          </a:prstGeom>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一组函数</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graphicFrame>
        <p:nvGraphicFramePr>
          <p:cNvPr id="15" name="Object 12"/>
          <p:cNvGraphicFramePr>
            <a:graphicFrameLocks noChangeAspect="1"/>
          </p:cNvGraphicFramePr>
          <p:nvPr/>
        </p:nvGraphicFramePr>
        <p:xfrm>
          <a:off x="2820745" y="2663625"/>
          <a:ext cx="1109662" cy="461962"/>
        </p:xfrm>
        <a:graphic>
          <a:graphicData uri="http://schemas.openxmlformats.org/presentationml/2006/ole">
            <mc:AlternateContent xmlns:mc="http://schemas.openxmlformats.org/markup-compatibility/2006">
              <mc:Choice xmlns:v="urn:schemas-microsoft-com:vml" Requires="v">
                <p:oleObj spid="_x0000_s2566" name="方程式" r:id="rId4" imgW="520560" imgH="215640" progId="Equation.3">
                  <p:embed/>
                </p:oleObj>
              </mc:Choice>
              <mc:Fallback>
                <p:oleObj name="方程式" r:id="rId4" imgW="520560" imgH="215640" progId="Equation.3">
                  <p:embed/>
                  <p:pic>
                    <p:nvPicPr>
                      <p:cNvPr id="15" name="Object 12"/>
                      <p:cNvPicPr>
                        <a:picLocks noChangeAspect="1" noChangeArrowheads="1"/>
                      </p:cNvPicPr>
                      <p:nvPr/>
                    </p:nvPicPr>
                    <p:blipFill>
                      <a:blip r:embed="rId5"/>
                      <a:srcRect/>
                      <a:stretch>
                        <a:fillRect/>
                      </a:stretch>
                    </p:blipFill>
                    <p:spPr bwMode="auto">
                      <a:xfrm>
                        <a:off x="2820745" y="2663625"/>
                        <a:ext cx="1109662" cy="4619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9" name="Object 12"/>
          <p:cNvGraphicFramePr>
            <a:graphicFrameLocks noChangeAspect="1"/>
          </p:cNvGraphicFramePr>
          <p:nvPr/>
        </p:nvGraphicFramePr>
        <p:xfrm>
          <a:off x="1539921" y="4008947"/>
          <a:ext cx="2141537" cy="460375"/>
        </p:xfrm>
        <a:graphic>
          <a:graphicData uri="http://schemas.openxmlformats.org/presentationml/2006/ole">
            <mc:AlternateContent xmlns:mc="http://schemas.openxmlformats.org/markup-compatibility/2006">
              <mc:Choice xmlns:v="urn:schemas-microsoft-com:vml" Requires="v">
                <p:oleObj spid="_x0000_s2567" name="方程式" r:id="rId6" imgW="1002960" imgH="215640" progId="Equation.3">
                  <p:embed/>
                </p:oleObj>
              </mc:Choice>
              <mc:Fallback>
                <p:oleObj name="方程式" r:id="rId6" imgW="1002960" imgH="215640" progId="Equation.3">
                  <p:embed/>
                  <p:pic>
                    <p:nvPicPr>
                      <p:cNvPr id="49" name="Object 12"/>
                      <p:cNvPicPr>
                        <a:picLocks noChangeAspect="1" noChangeArrowheads="1"/>
                      </p:cNvPicPr>
                      <p:nvPr/>
                    </p:nvPicPr>
                    <p:blipFill>
                      <a:blip r:embed="rId7"/>
                      <a:srcRect/>
                      <a:stretch>
                        <a:fillRect/>
                      </a:stretch>
                    </p:blipFill>
                    <p:spPr bwMode="auto">
                      <a:xfrm>
                        <a:off x="1539921" y="4008947"/>
                        <a:ext cx="2141537" cy="4603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60" name="圖片 59"/>
          <p:cNvPicPr>
            <a:picLocks noChangeAspect="1"/>
          </p:cNvPicPr>
          <p:nvPr/>
        </p:nvPicPr>
        <p:blipFill>
          <a:blip r:embed="rId8"/>
          <a:stretch>
            <a:fillRect/>
          </a:stretch>
        </p:blipFill>
        <p:spPr>
          <a:xfrm>
            <a:off x="2160701" y="3668669"/>
            <a:ext cx="899978" cy="1075096"/>
          </a:xfrm>
          <a:prstGeom prst="rect">
            <a:avLst/>
          </a:prstGeom>
        </p:spPr>
      </p:pic>
      <p:sp>
        <p:nvSpPr>
          <p:cNvPr id="61" name="文字方塊 60"/>
          <p:cNvSpPr txBox="1"/>
          <p:nvPr/>
        </p:nvSpPr>
        <p:spPr>
          <a:xfrm>
            <a:off x="3773978" y="3975384"/>
            <a:ext cx="798022"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“cat”</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graphicFrame>
        <p:nvGraphicFramePr>
          <p:cNvPr id="64" name="Object 12"/>
          <p:cNvGraphicFramePr>
            <a:graphicFrameLocks noChangeAspect="1"/>
          </p:cNvGraphicFramePr>
          <p:nvPr/>
        </p:nvGraphicFramePr>
        <p:xfrm>
          <a:off x="1539921" y="5401549"/>
          <a:ext cx="2141537" cy="460375"/>
        </p:xfrm>
        <a:graphic>
          <a:graphicData uri="http://schemas.openxmlformats.org/presentationml/2006/ole">
            <mc:AlternateContent xmlns:mc="http://schemas.openxmlformats.org/markup-compatibility/2006">
              <mc:Choice xmlns:v="urn:schemas-microsoft-com:vml" Requires="v">
                <p:oleObj spid="_x0000_s2568" name="方程式" r:id="rId9" imgW="1002960" imgH="215640" progId="Equation.3">
                  <p:embed/>
                </p:oleObj>
              </mc:Choice>
              <mc:Fallback>
                <p:oleObj name="方程式" r:id="rId9" imgW="1002960" imgH="215640" progId="Equation.3">
                  <p:embed/>
                  <p:pic>
                    <p:nvPicPr>
                      <p:cNvPr id="64" name="Object 12"/>
                      <p:cNvPicPr>
                        <a:picLocks noChangeAspect="1" noChangeArrowheads="1"/>
                      </p:cNvPicPr>
                      <p:nvPr/>
                    </p:nvPicPr>
                    <p:blipFill>
                      <a:blip r:embed="rId7"/>
                      <a:srcRect/>
                      <a:stretch>
                        <a:fillRect/>
                      </a:stretch>
                    </p:blipFill>
                    <p:spPr bwMode="auto">
                      <a:xfrm>
                        <a:off x="1539921" y="5401549"/>
                        <a:ext cx="2141537" cy="4603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6" name="文字方塊 65"/>
          <p:cNvSpPr txBox="1"/>
          <p:nvPr/>
        </p:nvSpPr>
        <p:spPr>
          <a:xfrm>
            <a:off x="3773978" y="5367986"/>
            <a:ext cx="798022"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“dog”</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pic>
        <p:nvPicPr>
          <p:cNvPr id="67" name="圖片 66"/>
          <p:cNvPicPr>
            <a:picLocks noChangeAspect="1"/>
          </p:cNvPicPr>
          <p:nvPr/>
        </p:nvPicPr>
        <p:blipFill>
          <a:blip r:embed="rId10"/>
          <a:stretch>
            <a:fillRect/>
          </a:stretch>
        </p:blipFill>
        <p:spPr>
          <a:xfrm>
            <a:off x="2160701" y="5084043"/>
            <a:ext cx="915693" cy="1181883"/>
          </a:xfrm>
          <a:prstGeom prst="rect">
            <a:avLst/>
          </a:prstGeom>
        </p:spPr>
      </p:pic>
      <p:graphicFrame>
        <p:nvGraphicFramePr>
          <p:cNvPr id="68" name="Object 12"/>
          <p:cNvGraphicFramePr>
            <a:graphicFrameLocks noChangeAspect="1"/>
          </p:cNvGraphicFramePr>
          <p:nvPr/>
        </p:nvGraphicFramePr>
        <p:xfrm>
          <a:off x="5091113" y="4008438"/>
          <a:ext cx="2168525" cy="460375"/>
        </p:xfrm>
        <a:graphic>
          <a:graphicData uri="http://schemas.openxmlformats.org/presentationml/2006/ole">
            <mc:AlternateContent xmlns:mc="http://schemas.openxmlformats.org/markup-compatibility/2006">
              <mc:Choice xmlns:v="urn:schemas-microsoft-com:vml" Requires="v">
                <p:oleObj spid="_x0000_s2569" name="方程式" r:id="rId11" imgW="1015920" imgH="215640" progId="Equation.3">
                  <p:embed/>
                </p:oleObj>
              </mc:Choice>
              <mc:Fallback>
                <p:oleObj name="方程式" r:id="rId11" imgW="1015920" imgH="215640" progId="Equation.3">
                  <p:embed/>
                  <p:pic>
                    <p:nvPicPr>
                      <p:cNvPr id="68" name="Object 12"/>
                      <p:cNvPicPr>
                        <a:picLocks noChangeAspect="1" noChangeArrowheads="1"/>
                      </p:cNvPicPr>
                      <p:nvPr/>
                    </p:nvPicPr>
                    <p:blipFill>
                      <a:blip r:embed="rId12"/>
                      <a:srcRect/>
                      <a:stretch>
                        <a:fillRect/>
                      </a:stretch>
                    </p:blipFill>
                    <p:spPr bwMode="auto">
                      <a:xfrm>
                        <a:off x="5091113" y="4008438"/>
                        <a:ext cx="2168525" cy="4603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69" name="圖片 68"/>
          <p:cNvPicPr>
            <a:picLocks noChangeAspect="1"/>
          </p:cNvPicPr>
          <p:nvPr/>
        </p:nvPicPr>
        <p:blipFill>
          <a:blip r:embed="rId8"/>
          <a:stretch>
            <a:fillRect/>
          </a:stretch>
        </p:blipFill>
        <p:spPr>
          <a:xfrm>
            <a:off x="5725041" y="3668669"/>
            <a:ext cx="899978" cy="1075096"/>
          </a:xfrm>
          <a:prstGeom prst="rect">
            <a:avLst/>
          </a:prstGeom>
        </p:spPr>
      </p:pic>
      <p:sp>
        <p:nvSpPr>
          <p:cNvPr id="70" name="文字方塊 69"/>
          <p:cNvSpPr txBox="1"/>
          <p:nvPr/>
        </p:nvSpPr>
        <p:spPr>
          <a:xfrm>
            <a:off x="7251526" y="3975384"/>
            <a:ext cx="1437382"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“monkey”</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graphicFrame>
        <p:nvGraphicFramePr>
          <p:cNvPr id="71" name="Object 12"/>
          <p:cNvGraphicFramePr>
            <a:graphicFrameLocks noChangeAspect="1"/>
          </p:cNvGraphicFramePr>
          <p:nvPr/>
        </p:nvGraphicFramePr>
        <p:xfrm>
          <a:off x="5091113" y="5402263"/>
          <a:ext cx="2168525" cy="460375"/>
        </p:xfrm>
        <a:graphic>
          <a:graphicData uri="http://schemas.openxmlformats.org/presentationml/2006/ole">
            <mc:AlternateContent xmlns:mc="http://schemas.openxmlformats.org/markup-compatibility/2006">
              <mc:Choice xmlns:v="urn:schemas-microsoft-com:vml" Requires="v">
                <p:oleObj spid="_x0000_s2570" name="方程式" r:id="rId13" imgW="1015920" imgH="215640" progId="Equation.3">
                  <p:embed/>
                </p:oleObj>
              </mc:Choice>
              <mc:Fallback>
                <p:oleObj name="方程式" r:id="rId13" imgW="1015920" imgH="215640" progId="Equation.3">
                  <p:embed/>
                  <p:pic>
                    <p:nvPicPr>
                      <p:cNvPr id="71" name="Object 12"/>
                      <p:cNvPicPr>
                        <a:picLocks noChangeAspect="1" noChangeArrowheads="1"/>
                      </p:cNvPicPr>
                      <p:nvPr/>
                    </p:nvPicPr>
                    <p:blipFill>
                      <a:blip r:embed="rId14"/>
                      <a:srcRect/>
                      <a:stretch>
                        <a:fillRect/>
                      </a:stretch>
                    </p:blipFill>
                    <p:spPr bwMode="auto">
                      <a:xfrm>
                        <a:off x="5091113" y="5402263"/>
                        <a:ext cx="2168525" cy="4603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2" name="文字方塊 71"/>
          <p:cNvSpPr txBox="1"/>
          <p:nvPr/>
        </p:nvSpPr>
        <p:spPr>
          <a:xfrm>
            <a:off x="7338317" y="5367986"/>
            <a:ext cx="1074361"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“snake”</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pic>
        <p:nvPicPr>
          <p:cNvPr id="73" name="圖片 72"/>
          <p:cNvPicPr>
            <a:picLocks noChangeAspect="1"/>
          </p:cNvPicPr>
          <p:nvPr/>
        </p:nvPicPr>
        <p:blipFill>
          <a:blip r:embed="rId10"/>
          <a:stretch>
            <a:fillRect/>
          </a:stretch>
        </p:blipFill>
        <p:spPr>
          <a:xfrm>
            <a:off x="5725041" y="5084043"/>
            <a:ext cx="915693" cy="1181883"/>
          </a:xfrm>
          <a:prstGeom prst="rect">
            <a:avLst/>
          </a:prstGeom>
        </p:spPr>
      </p:pic>
      <p:sp>
        <p:nvSpPr>
          <p:cNvPr id="18" name="文字方塊 17"/>
          <p:cNvSpPr txBox="1"/>
          <p:nvPr/>
        </p:nvSpPr>
        <p:spPr>
          <a:xfrm>
            <a:off x="2820746" y="2127572"/>
            <a:ext cx="1205154" cy="523220"/>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模型</a:t>
            </a:r>
            <a:endParaRPr kumimoji="0" lang="zh-TW" altLang="en-US" sz="2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grpSp>
        <p:nvGrpSpPr>
          <p:cNvPr id="78" name="群組 77"/>
          <p:cNvGrpSpPr/>
          <p:nvPr/>
        </p:nvGrpSpPr>
        <p:grpSpPr>
          <a:xfrm>
            <a:off x="5172837" y="760914"/>
            <a:ext cx="3342513" cy="827342"/>
            <a:chOff x="4749800" y="2047360"/>
            <a:chExt cx="3342513" cy="827342"/>
          </a:xfrm>
        </p:grpSpPr>
        <p:graphicFrame>
          <p:nvGraphicFramePr>
            <p:cNvPr id="79" name="Object 12"/>
            <p:cNvGraphicFramePr>
              <a:graphicFrameLocks noChangeAspect="1"/>
            </p:cNvGraphicFramePr>
            <p:nvPr/>
          </p:nvGraphicFramePr>
          <p:xfrm>
            <a:off x="4749800" y="2235200"/>
            <a:ext cx="2112963" cy="460375"/>
          </p:xfrm>
          <a:graphic>
            <a:graphicData uri="http://schemas.openxmlformats.org/presentationml/2006/ole">
              <mc:AlternateContent xmlns:mc="http://schemas.openxmlformats.org/markup-compatibility/2006">
                <mc:Choice xmlns:v="urn:schemas-microsoft-com:vml" Requires="v">
                  <p:oleObj spid="_x0000_s2571" name="方程式" r:id="rId15" imgW="990360" imgH="215640" progId="Equation.3">
                    <p:embed/>
                  </p:oleObj>
                </mc:Choice>
                <mc:Fallback>
                  <p:oleObj name="方程式" r:id="rId15" imgW="990360" imgH="215640" progId="Equation.3">
                    <p:embed/>
                    <p:pic>
                      <p:nvPicPr>
                        <p:cNvPr id="79" name="Object 12"/>
                        <p:cNvPicPr>
                          <a:picLocks noChangeAspect="1" noChangeArrowheads="1"/>
                        </p:cNvPicPr>
                        <p:nvPr/>
                      </p:nvPicPr>
                      <p:blipFill>
                        <a:blip r:embed="rId16"/>
                        <a:srcRect/>
                        <a:stretch>
                          <a:fillRect/>
                        </a:stretch>
                      </p:blipFill>
                      <p:spPr bwMode="auto">
                        <a:xfrm>
                          <a:off x="4749800" y="2235200"/>
                          <a:ext cx="2112963" cy="4603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0" name="文字方塊 79"/>
            <p:cNvSpPr txBox="1"/>
            <p:nvPr/>
          </p:nvSpPr>
          <p:spPr>
            <a:xfrm>
              <a:off x="6654931" y="2212761"/>
              <a:ext cx="1437382"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“cat”</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pic>
          <p:nvPicPr>
            <p:cNvPr id="81" name="Picture 12" descr="https://encrypted-tbn1.gstatic.com/images?q=tbn:ANd9GcRcwlRKAlSIaCI4W5PRYVbuBQQXifF-56bFqAjh9DMe-_3Lh8_YKw"/>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5221731" y="2047360"/>
              <a:ext cx="1089847" cy="827342"/>
            </a:xfrm>
            <a:prstGeom prst="rect">
              <a:avLst/>
            </a:prstGeom>
            <a:noFill/>
            <a:extLst>
              <a:ext uri="{909E8E84-426E-40DD-AFC4-6F175D3DCCD1}">
                <a14:hiddenFill xmlns:a14="http://schemas.microsoft.com/office/drawing/2010/main">
                  <a:solidFill>
                    <a:srgbClr val="FFFFFF"/>
                  </a:solidFill>
                </a14:hiddenFill>
              </a:ext>
            </a:extLst>
          </p:spPr>
        </p:pic>
      </p:grpSp>
      <p:sp>
        <p:nvSpPr>
          <p:cNvPr id="82" name="文字方塊 81"/>
          <p:cNvSpPr txBox="1"/>
          <p:nvPr/>
        </p:nvSpPr>
        <p:spPr>
          <a:xfrm>
            <a:off x="4368800" y="212137"/>
            <a:ext cx="311150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图像识别</a:t>
            </a: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1342360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7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7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7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1" grpId="0"/>
      <p:bldP spid="66" grpId="0"/>
      <p:bldP spid="70" grpId="0"/>
      <p:bldP spid="72" grpId="0"/>
      <p:bldP spid="18"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90938" y="2192470"/>
            <a:ext cx="4657932" cy="1690978"/>
          </a:xfrm>
          <a:prstGeom prst="rect">
            <a:avLst/>
          </a:prstGeom>
        </p:spPr>
      </p:pic>
      <p:sp>
        <p:nvSpPr>
          <p:cNvPr id="2" name="標題 1"/>
          <p:cNvSpPr>
            <a:spLocks noGrp="1"/>
          </p:cNvSpPr>
          <p:nvPr>
            <p:ph type="title"/>
          </p:nvPr>
        </p:nvSpPr>
        <p:spPr/>
        <p:txBody>
          <a:bodyPr/>
          <a:lstStyle/>
          <a:p>
            <a:r>
              <a:rPr lang="zh-CN" altLang="en-US" dirty="0"/>
              <a:t>学习框架</a:t>
            </a:r>
            <a:r>
              <a:rPr lang="en-US" altLang="zh-TW" dirty="0"/>
              <a:t> </a:t>
            </a:r>
            <a:endParaRPr lang="zh-TW" altLang="en-US" dirty="0"/>
          </a:p>
        </p:txBody>
      </p:sp>
      <p:sp>
        <p:nvSpPr>
          <p:cNvPr id="6" name="圓柱 5"/>
          <p:cNvSpPr/>
          <p:nvPr/>
        </p:nvSpPr>
        <p:spPr>
          <a:xfrm>
            <a:off x="1088600" y="2034599"/>
            <a:ext cx="1636295" cy="1090863"/>
          </a:xfrm>
          <a:prstGeom prst="can">
            <a:avLst/>
          </a:prstGeom>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一组函数</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graphicFrame>
        <p:nvGraphicFramePr>
          <p:cNvPr id="15" name="Object 12"/>
          <p:cNvGraphicFramePr>
            <a:graphicFrameLocks noChangeAspect="1"/>
          </p:cNvGraphicFramePr>
          <p:nvPr/>
        </p:nvGraphicFramePr>
        <p:xfrm>
          <a:off x="2820745" y="2663625"/>
          <a:ext cx="1109662" cy="461962"/>
        </p:xfrm>
        <a:graphic>
          <a:graphicData uri="http://schemas.openxmlformats.org/presentationml/2006/ole">
            <mc:AlternateContent xmlns:mc="http://schemas.openxmlformats.org/markup-compatibility/2006">
              <mc:Choice xmlns:v="urn:schemas-microsoft-com:vml" Requires="v">
                <p:oleObj spid="_x0000_s3246" name="方程式" r:id="rId5" imgW="520560" imgH="215640" progId="Equation.3">
                  <p:embed/>
                </p:oleObj>
              </mc:Choice>
              <mc:Fallback>
                <p:oleObj name="方程式" r:id="rId5" imgW="520560" imgH="215640" progId="Equation.3">
                  <p:embed/>
                  <p:pic>
                    <p:nvPicPr>
                      <p:cNvPr id="15" name="Object 12"/>
                      <p:cNvPicPr>
                        <a:picLocks noChangeAspect="1" noChangeArrowheads="1"/>
                      </p:cNvPicPr>
                      <p:nvPr/>
                    </p:nvPicPr>
                    <p:blipFill>
                      <a:blip r:embed="rId6"/>
                      <a:srcRect/>
                      <a:stretch>
                        <a:fillRect/>
                      </a:stretch>
                    </p:blipFill>
                    <p:spPr bwMode="auto">
                      <a:xfrm>
                        <a:off x="2820745" y="2663625"/>
                        <a:ext cx="1109662" cy="4619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9" name="群組 8"/>
          <p:cNvGrpSpPr/>
          <p:nvPr/>
        </p:nvGrpSpPr>
        <p:grpSpPr>
          <a:xfrm>
            <a:off x="5172837" y="760914"/>
            <a:ext cx="3342513" cy="827342"/>
            <a:chOff x="4749800" y="2047360"/>
            <a:chExt cx="3342513" cy="827342"/>
          </a:xfrm>
        </p:grpSpPr>
        <p:graphicFrame>
          <p:nvGraphicFramePr>
            <p:cNvPr id="74" name="Object 12"/>
            <p:cNvGraphicFramePr>
              <a:graphicFrameLocks noChangeAspect="1"/>
            </p:cNvGraphicFramePr>
            <p:nvPr/>
          </p:nvGraphicFramePr>
          <p:xfrm>
            <a:off x="4749800" y="2235200"/>
            <a:ext cx="2112963" cy="460375"/>
          </p:xfrm>
          <a:graphic>
            <a:graphicData uri="http://schemas.openxmlformats.org/presentationml/2006/ole">
              <mc:AlternateContent xmlns:mc="http://schemas.openxmlformats.org/markup-compatibility/2006">
                <mc:Choice xmlns:v="urn:schemas-microsoft-com:vml" Requires="v">
                  <p:oleObj spid="_x0000_s3247" name="方程式" r:id="rId7" imgW="990360" imgH="215640" progId="Equation.3">
                    <p:embed/>
                  </p:oleObj>
                </mc:Choice>
                <mc:Fallback>
                  <p:oleObj name="方程式" r:id="rId7" imgW="990360" imgH="215640" progId="Equation.3">
                    <p:embed/>
                    <p:pic>
                      <p:nvPicPr>
                        <p:cNvPr id="74" name="Object 12"/>
                        <p:cNvPicPr>
                          <a:picLocks noChangeAspect="1" noChangeArrowheads="1"/>
                        </p:cNvPicPr>
                        <p:nvPr/>
                      </p:nvPicPr>
                      <p:blipFill>
                        <a:blip r:embed="rId8"/>
                        <a:srcRect/>
                        <a:stretch>
                          <a:fillRect/>
                        </a:stretch>
                      </p:blipFill>
                      <p:spPr bwMode="auto">
                        <a:xfrm>
                          <a:off x="4749800" y="2235200"/>
                          <a:ext cx="2112963" cy="4603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6" name="文字方塊 75"/>
            <p:cNvSpPr txBox="1"/>
            <p:nvPr/>
          </p:nvSpPr>
          <p:spPr>
            <a:xfrm>
              <a:off x="6654931" y="2212761"/>
              <a:ext cx="1437382"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“cat”</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pic>
          <p:nvPicPr>
            <p:cNvPr id="77" name="Picture 12" descr="https://encrypted-tbn1.gstatic.com/images?q=tbn:ANd9GcRcwlRKAlSIaCI4W5PRYVbuBQQXifF-56bFqAjh9DMe-_3Lh8_YKw"/>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221731" y="2047360"/>
              <a:ext cx="1089847" cy="827342"/>
            </a:xfrm>
            <a:prstGeom prst="rect">
              <a:avLst/>
            </a:prstGeom>
            <a:noFill/>
            <a:extLst>
              <a:ext uri="{909E8E84-426E-40DD-AFC4-6F175D3DCCD1}">
                <a14:hiddenFill xmlns:a14="http://schemas.microsoft.com/office/drawing/2010/main">
                  <a:solidFill>
                    <a:srgbClr val="FFFFFF"/>
                  </a:solidFill>
                </a14:hiddenFill>
              </a:ext>
            </a:extLst>
          </p:spPr>
        </p:pic>
      </p:grpSp>
      <p:sp>
        <p:nvSpPr>
          <p:cNvPr id="12" name="文字方塊 11"/>
          <p:cNvSpPr txBox="1"/>
          <p:nvPr/>
        </p:nvSpPr>
        <p:spPr>
          <a:xfrm>
            <a:off x="4368800" y="212137"/>
            <a:ext cx="311150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图像识别</a:t>
            </a: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8" name="文字方塊 17"/>
          <p:cNvSpPr txBox="1"/>
          <p:nvPr/>
        </p:nvSpPr>
        <p:spPr>
          <a:xfrm>
            <a:off x="2820746" y="2127572"/>
            <a:ext cx="1205154" cy="523220"/>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模型</a:t>
            </a:r>
            <a:endParaRPr kumimoji="0" lang="zh-TW" altLang="en-US" sz="2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23" name="圓柱 22"/>
          <p:cNvSpPr/>
          <p:nvPr/>
        </p:nvSpPr>
        <p:spPr>
          <a:xfrm>
            <a:off x="1029821" y="5215692"/>
            <a:ext cx="1636295" cy="1090863"/>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训练数据</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7" name="圓角矩形 26"/>
          <p:cNvSpPr/>
          <p:nvPr/>
        </p:nvSpPr>
        <p:spPr>
          <a:xfrm>
            <a:off x="891920" y="3661530"/>
            <a:ext cx="1912095" cy="1090863"/>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函数的优度</a:t>
            </a:r>
            <a:endParaRPr kumimoji="0" lang="en-US" altLang="zh-TW" sz="2400" b="0" i="0" u="none" strike="noStrike" kern="1200" cap="none" spc="0" normalizeH="0" baseline="30000" noProof="0" dirty="0">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28" name="直線單箭頭接點 27"/>
          <p:cNvCxnSpPr/>
          <p:nvPr/>
        </p:nvCxnSpPr>
        <p:spPr>
          <a:xfrm flipV="1">
            <a:off x="1869025" y="4774164"/>
            <a:ext cx="0" cy="545431"/>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9" name="直線單箭頭接點 28"/>
          <p:cNvCxnSpPr/>
          <p:nvPr/>
        </p:nvCxnSpPr>
        <p:spPr>
          <a:xfrm>
            <a:off x="1869025" y="3158798"/>
            <a:ext cx="0" cy="480962"/>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36" name="文字方塊 35"/>
          <p:cNvSpPr txBox="1"/>
          <p:nvPr/>
        </p:nvSpPr>
        <p:spPr>
          <a:xfrm>
            <a:off x="5019455" y="2789377"/>
            <a:ext cx="1205154" cy="461665"/>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Better!</a:t>
            </a:r>
            <a:endParaRPr kumimoji="0" lang="zh-TW" altLang="en-US" sz="24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37" name="矩形 36"/>
          <p:cNvSpPr/>
          <p:nvPr/>
        </p:nvSpPr>
        <p:spPr>
          <a:xfrm>
            <a:off x="5076620" y="6211397"/>
            <a:ext cx="1470724" cy="46166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222222"/>
                </a:solidFill>
                <a:effectLst/>
                <a:uLnTx/>
                <a:uFillTx/>
                <a:latin typeface="Arial" panose="020B0604020202020204" pitchFamily="34" charset="0"/>
                <a:ea typeface="新細明體" panose="02020500000000000000" pitchFamily="18" charset="-120"/>
                <a:cs typeface="+mn-cs"/>
              </a:rPr>
              <a:t>“monkey”</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pic>
        <p:nvPicPr>
          <p:cNvPr id="38" name="圖片 37"/>
          <p:cNvPicPr>
            <a:picLocks noChangeAspect="1"/>
          </p:cNvPicPr>
          <p:nvPr/>
        </p:nvPicPr>
        <p:blipFill>
          <a:blip r:embed="rId10"/>
          <a:stretch>
            <a:fillRect/>
          </a:stretch>
        </p:blipFill>
        <p:spPr>
          <a:xfrm>
            <a:off x="5346342" y="5136313"/>
            <a:ext cx="931280" cy="1051432"/>
          </a:xfrm>
          <a:prstGeom prst="rect">
            <a:avLst/>
          </a:prstGeom>
        </p:spPr>
      </p:pic>
      <p:pic>
        <p:nvPicPr>
          <p:cNvPr id="39" name="圖片 38"/>
          <p:cNvPicPr>
            <a:picLocks noChangeAspect="1"/>
          </p:cNvPicPr>
          <p:nvPr/>
        </p:nvPicPr>
        <p:blipFill>
          <a:blip r:embed="rId11"/>
          <a:stretch>
            <a:fillRect/>
          </a:stretch>
        </p:blipFill>
        <p:spPr>
          <a:xfrm>
            <a:off x="6619904" y="5136313"/>
            <a:ext cx="899978" cy="1075096"/>
          </a:xfrm>
          <a:prstGeom prst="rect">
            <a:avLst/>
          </a:prstGeom>
        </p:spPr>
      </p:pic>
      <p:sp>
        <p:nvSpPr>
          <p:cNvPr id="40" name="文字方塊 39"/>
          <p:cNvSpPr txBox="1"/>
          <p:nvPr/>
        </p:nvSpPr>
        <p:spPr>
          <a:xfrm>
            <a:off x="6687680" y="6228763"/>
            <a:ext cx="798022"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“cat”</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41" name="文字方塊 40"/>
          <p:cNvSpPr txBox="1"/>
          <p:nvPr/>
        </p:nvSpPr>
        <p:spPr>
          <a:xfrm>
            <a:off x="7870094" y="6191519"/>
            <a:ext cx="798022"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“dog”</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pic>
        <p:nvPicPr>
          <p:cNvPr id="42" name="圖片 41"/>
          <p:cNvPicPr>
            <a:picLocks noChangeAspect="1"/>
          </p:cNvPicPr>
          <p:nvPr/>
        </p:nvPicPr>
        <p:blipFill>
          <a:blip r:embed="rId12"/>
          <a:stretch>
            <a:fillRect/>
          </a:stretch>
        </p:blipFill>
        <p:spPr>
          <a:xfrm>
            <a:off x="7862164" y="5148133"/>
            <a:ext cx="823790" cy="1063264"/>
          </a:xfrm>
          <a:prstGeom prst="rect">
            <a:avLst/>
          </a:prstGeom>
        </p:spPr>
      </p:pic>
      <p:sp>
        <p:nvSpPr>
          <p:cNvPr id="44" name="矩形 43"/>
          <p:cNvSpPr/>
          <p:nvPr/>
        </p:nvSpPr>
        <p:spPr>
          <a:xfrm>
            <a:off x="2971073" y="5391876"/>
            <a:ext cx="2185866" cy="46166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222222"/>
                </a:solidFill>
                <a:effectLst/>
                <a:uLnTx/>
                <a:uFillTx/>
                <a:latin typeface="Arial" panose="020B0604020202020204" pitchFamily="34" charset="0"/>
                <a:ea typeface="新細明體" panose="02020500000000000000" pitchFamily="18" charset="-120"/>
                <a:cs typeface="+mn-cs"/>
              </a:rPr>
              <a:t>函数输入</a:t>
            </a:r>
            <a:r>
              <a:rPr kumimoji="0" lang="en-US" altLang="zh-TW" sz="2400" b="0" i="0" u="none" strike="noStrike" kern="1200" cap="none" spc="0" normalizeH="0" baseline="0" noProof="0" dirty="0">
                <a:ln>
                  <a:noFill/>
                </a:ln>
                <a:solidFill>
                  <a:srgbClr val="222222"/>
                </a:solidFill>
                <a:effectLst/>
                <a:uLnTx/>
                <a:uFillTx/>
                <a:latin typeface="Arial" panose="020B0604020202020204" pitchFamily="34" charset="0"/>
                <a:ea typeface="新細明體" panose="02020500000000000000" pitchFamily="18" charset="-120"/>
                <a:cs typeface="+mn-cs"/>
              </a:rPr>
              <a:t>:</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45" name="矩形 44"/>
          <p:cNvSpPr/>
          <p:nvPr/>
        </p:nvSpPr>
        <p:spPr>
          <a:xfrm>
            <a:off x="2963958" y="6187745"/>
            <a:ext cx="2185867" cy="46166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222222"/>
                </a:solidFill>
                <a:effectLst/>
                <a:uLnTx/>
                <a:uFillTx/>
                <a:latin typeface="Arial" panose="020B0604020202020204" pitchFamily="34" charset="0"/>
                <a:ea typeface="新細明體" panose="02020500000000000000" pitchFamily="18" charset="-120"/>
                <a:cs typeface="+mn-cs"/>
              </a:rPr>
              <a:t>函数输出</a:t>
            </a:r>
            <a:r>
              <a:rPr kumimoji="0" lang="en-US" altLang="zh-TW" sz="2400" b="0" i="0" u="none" strike="noStrike" kern="1200" cap="none" spc="0" normalizeH="0" baseline="0" noProof="0" dirty="0">
                <a:ln>
                  <a:noFill/>
                </a:ln>
                <a:solidFill>
                  <a:srgbClr val="222222"/>
                </a:solidFill>
                <a:effectLst/>
                <a:uLnTx/>
                <a:uFillTx/>
                <a:latin typeface="Arial" panose="020B0604020202020204" pitchFamily="34" charset="0"/>
                <a:ea typeface="新細明體" panose="02020500000000000000" pitchFamily="18" charset="-120"/>
                <a:cs typeface="+mn-cs"/>
              </a:rPr>
              <a:t>:</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6" name="矩形 25"/>
          <p:cNvSpPr/>
          <p:nvPr/>
        </p:nvSpPr>
        <p:spPr>
          <a:xfrm>
            <a:off x="2923907" y="4984330"/>
            <a:ext cx="5947138" cy="172345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3890274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8"/>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9"/>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6"/>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7" grpId="0" animBg="1"/>
      <p:bldP spid="36" grpId="0" animBg="1"/>
      <p:bldP spid="37" grpId="0"/>
      <p:bldP spid="40" grpId="0"/>
      <p:bldP spid="41" grpId="0"/>
      <p:bldP spid="44" grpId="0"/>
      <p:bldP spid="45" grpId="0"/>
      <p:bldP spid="26"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CN" altLang="en-US" dirty="0"/>
              <a:t>学习框架</a:t>
            </a:r>
            <a:r>
              <a:rPr lang="en-US" altLang="zh-TW" dirty="0"/>
              <a:t> </a:t>
            </a:r>
            <a:endParaRPr lang="zh-TW" altLang="en-US" dirty="0"/>
          </a:p>
        </p:txBody>
      </p:sp>
      <p:sp>
        <p:nvSpPr>
          <p:cNvPr id="6" name="圓柱 5"/>
          <p:cNvSpPr/>
          <p:nvPr/>
        </p:nvSpPr>
        <p:spPr>
          <a:xfrm>
            <a:off x="1088600" y="2034599"/>
            <a:ext cx="1636295" cy="1090863"/>
          </a:xfrm>
          <a:prstGeom prst="can">
            <a:avLst/>
          </a:prstGeom>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一组函数</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graphicFrame>
        <p:nvGraphicFramePr>
          <p:cNvPr id="15" name="Object 12"/>
          <p:cNvGraphicFramePr>
            <a:graphicFrameLocks noChangeAspect="1"/>
          </p:cNvGraphicFramePr>
          <p:nvPr/>
        </p:nvGraphicFramePr>
        <p:xfrm>
          <a:off x="2820745" y="2663625"/>
          <a:ext cx="1109662" cy="461962"/>
        </p:xfrm>
        <a:graphic>
          <a:graphicData uri="http://schemas.openxmlformats.org/presentationml/2006/ole">
            <mc:AlternateContent xmlns:mc="http://schemas.openxmlformats.org/markup-compatibility/2006">
              <mc:Choice xmlns:v="urn:schemas-microsoft-com:vml" Requires="v">
                <p:oleObj spid="_x0000_s4442" name="方程式" r:id="rId4" imgW="520560" imgH="215640" progId="Equation.3">
                  <p:embed/>
                </p:oleObj>
              </mc:Choice>
              <mc:Fallback>
                <p:oleObj name="方程式" r:id="rId4" imgW="520560" imgH="215640" progId="Equation.3">
                  <p:embed/>
                  <p:pic>
                    <p:nvPicPr>
                      <p:cNvPr id="15" name="Object 12"/>
                      <p:cNvPicPr>
                        <a:picLocks noChangeAspect="1" noChangeArrowheads="1"/>
                      </p:cNvPicPr>
                      <p:nvPr/>
                    </p:nvPicPr>
                    <p:blipFill>
                      <a:blip r:embed="rId5"/>
                      <a:srcRect/>
                      <a:stretch>
                        <a:fillRect/>
                      </a:stretch>
                    </p:blipFill>
                    <p:spPr bwMode="auto">
                      <a:xfrm>
                        <a:off x="2820745" y="2663625"/>
                        <a:ext cx="1109662" cy="4619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9" name="群組 8"/>
          <p:cNvGrpSpPr/>
          <p:nvPr/>
        </p:nvGrpSpPr>
        <p:grpSpPr>
          <a:xfrm>
            <a:off x="5172837" y="760914"/>
            <a:ext cx="3342513" cy="827342"/>
            <a:chOff x="4749800" y="2047360"/>
            <a:chExt cx="3342513" cy="827342"/>
          </a:xfrm>
        </p:grpSpPr>
        <p:graphicFrame>
          <p:nvGraphicFramePr>
            <p:cNvPr id="74" name="Object 12"/>
            <p:cNvGraphicFramePr>
              <a:graphicFrameLocks noChangeAspect="1"/>
            </p:cNvGraphicFramePr>
            <p:nvPr/>
          </p:nvGraphicFramePr>
          <p:xfrm>
            <a:off x="4749800" y="2235200"/>
            <a:ext cx="2112963" cy="460375"/>
          </p:xfrm>
          <a:graphic>
            <a:graphicData uri="http://schemas.openxmlformats.org/presentationml/2006/ole">
              <mc:AlternateContent xmlns:mc="http://schemas.openxmlformats.org/markup-compatibility/2006">
                <mc:Choice xmlns:v="urn:schemas-microsoft-com:vml" Requires="v">
                  <p:oleObj spid="_x0000_s4443" name="方程式" r:id="rId6" imgW="990360" imgH="215640" progId="Equation.3">
                    <p:embed/>
                  </p:oleObj>
                </mc:Choice>
                <mc:Fallback>
                  <p:oleObj name="方程式" r:id="rId6" imgW="990360" imgH="215640" progId="Equation.3">
                    <p:embed/>
                    <p:pic>
                      <p:nvPicPr>
                        <p:cNvPr id="74" name="Object 12"/>
                        <p:cNvPicPr>
                          <a:picLocks noChangeAspect="1" noChangeArrowheads="1"/>
                        </p:cNvPicPr>
                        <p:nvPr/>
                      </p:nvPicPr>
                      <p:blipFill>
                        <a:blip r:embed="rId7"/>
                        <a:srcRect/>
                        <a:stretch>
                          <a:fillRect/>
                        </a:stretch>
                      </p:blipFill>
                      <p:spPr bwMode="auto">
                        <a:xfrm>
                          <a:off x="4749800" y="2235200"/>
                          <a:ext cx="2112963" cy="4603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6" name="文字方塊 75"/>
            <p:cNvSpPr txBox="1"/>
            <p:nvPr/>
          </p:nvSpPr>
          <p:spPr>
            <a:xfrm>
              <a:off x="6654931" y="2212761"/>
              <a:ext cx="1437382"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“cat”</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pic>
          <p:nvPicPr>
            <p:cNvPr id="77" name="Picture 12" descr="https://encrypted-tbn1.gstatic.com/images?q=tbn:ANd9GcRcwlRKAlSIaCI4W5PRYVbuBQQXifF-56bFqAjh9DMe-_3Lh8_YKw"/>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21731" y="2047360"/>
              <a:ext cx="1089847" cy="827342"/>
            </a:xfrm>
            <a:prstGeom prst="rect">
              <a:avLst/>
            </a:prstGeom>
            <a:noFill/>
            <a:extLst>
              <a:ext uri="{909E8E84-426E-40DD-AFC4-6F175D3DCCD1}">
                <a14:hiddenFill xmlns:a14="http://schemas.microsoft.com/office/drawing/2010/main">
                  <a:solidFill>
                    <a:srgbClr val="FFFFFF"/>
                  </a:solidFill>
                </a14:hiddenFill>
              </a:ext>
            </a:extLst>
          </p:spPr>
        </p:pic>
      </p:grpSp>
      <p:sp>
        <p:nvSpPr>
          <p:cNvPr id="12" name="文字方塊 11"/>
          <p:cNvSpPr txBox="1"/>
          <p:nvPr/>
        </p:nvSpPr>
        <p:spPr>
          <a:xfrm>
            <a:off x="4368800" y="212137"/>
            <a:ext cx="311150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图像识别</a:t>
            </a: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8" name="文字方塊 17"/>
          <p:cNvSpPr txBox="1"/>
          <p:nvPr/>
        </p:nvSpPr>
        <p:spPr>
          <a:xfrm>
            <a:off x="2820746" y="2127572"/>
            <a:ext cx="1205154" cy="523220"/>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模型</a:t>
            </a:r>
            <a:endParaRPr kumimoji="0" lang="zh-TW" altLang="en-US" sz="2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23" name="圓柱 22"/>
          <p:cNvSpPr/>
          <p:nvPr/>
        </p:nvSpPr>
        <p:spPr>
          <a:xfrm>
            <a:off x="1029821" y="5215692"/>
            <a:ext cx="1636295" cy="1090863"/>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训练数据</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7" name="圓角矩形 26"/>
          <p:cNvSpPr/>
          <p:nvPr/>
        </p:nvSpPr>
        <p:spPr>
          <a:xfrm>
            <a:off x="891920" y="3661530"/>
            <a:ext cx="1912095" cy="1090863"/>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函数的优度</a:t>
            </a:r>
            <a:endParaRPr kumimoji="0" lang="en-US" altLang="zh-TW" sz="2400" b="0" i="0" u="none" strike="noStrike" kern="1200" cap="none" spc="0" normalizeH="0" baseline="30000" noProof="0" dirty="0">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28" name="直線單箭頭接點 27"/>
          <p:cNvCxnSpPr/>
          <p:nvPr/>
        </p:nvCxnSpPr>
        <p:spPr>
          <a:xfrm flipV="1">
            <a:off x="1869025" y="4774164"/>
            <a:ext cx="0" cy="545431"/>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9" name="直線單箭頭接點 28"/>
          <p:cNvCxnSpPr/>
          <p:nvPr/>
        </p:nvCxnSpPr>
        <p:spPr>
          <a:xfrm>
            <a:off x="1869025" y="3158798"/>
            <a:ext cx="0" cy="480962"/>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30" name="矩形 29"/>
          <p:cNvSpPr/>
          <p:nvPr/>
        </p:nvSpPr>
        <p:spPr>
          <a:xfrm>
            <a:off x="2595794" y="6198774"/>
            <a:ext cx="1470724" cy="46166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222222"/>
                </a:solidFill>
                <a:effectLst/>
                <a:uLnTx/>
                <a:uFillTx/>
                <a:latin typeface="Arial" panose="020B0604020202020204" pitchFamily="34" charset="0"/>
                <a:ea typeface="新細明體" panose="02020500000000000000" pitchFamily="18" charset="-120"/>
                <a:cs typeface="+mn-cs"/>
              </a:rPr>
              <a:t>“monkey”</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pic>
        <p:nvPicPr>
          <p:cNvPr id="31" name="圖片 30"/>
          <p:cNvPicPr>
            <a:picLocks noChangeAspect="1"/>
          </p:cNvPicPr>
          <p:nvPr/>
        </p:nvPicPr>
        <p:blipFill>
          <a:blip r:embed="rId9"/>
          <a:stretch>
            <a:fillRect/>
          </a:stretch>
        </p:blipFill>
        <p:spPr>
          <a:xfrm>
            <a:off x="2865516" y="5123690"/>
            <a:ext cx="931280" cy="1051432"/>
          </a:xfrm>
          <a:prstGeom prst="rect">
            <a:avLst/>
          </a:prstGeom>
        </p:spPr>
      </p:pic>
      <p:pic>
        <p:nvPicPr>
          <p:cNvPr id="32" name="圖片 31"/>
          <p:cNvPicPr>
            <a:picLocks noChangeAspect="1"/>
          </p:cNvPicPr>
          <p:nvPr/>
        </p:nvPicPr>
        <p:blipFill>
          <a:blip r:embed="rId10"/>
          <a:stretch>
            <a:fillRect/>
          </a:stretch>
        </p:blipFill>
        <p:spPr>
          <a:xfrm>
            <a:off x="4139078" y="5123690"/>
            <a:ext cx="899978" cy="1075096"/>
          </a:xfrm>
          <a:prstGeom prst="rect">
            <a:avLst/>
          </a:prstGeom>
        </p:spPr>
      </p:pic>
      <p:sp>
        <p:nvSpPr>
          <p:cNvPr id="33" name="文字方塊 32"/>
          <p:cNvSpPr txBox="1"/>
          <p:nvPr/>
        </p:nvSpPr>
        <p:spPr>
          <a:xfrm>
            <a:off x="4206854" y="6216140"/>
            <a:ext cx="798022"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“cat”</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34" name="文字方塊 33"/>
          <p:cNvSpPr txBox="1"/>
          <p:nvPr/>
        </p:nvSpPr>
        <p:spPr>
          <a:xfrm>
            <a:off x="5389268" y="6178896"/>
            <a:ext cx="798022"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“dog”</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pic>
        <p:nvPicPr>
          <p:cNvPr id="35" name="圖片 34"/>
          <p:cNvPicPr>
            <a:picLocks noChangeAspect="1"/>
          </p:cNvPicPr>
          <p:nvPr/>
        </p:nvPicPr>
        <p:blipFill>
          <a:blip r:embed="rId11"/>
          <a:stretch>
            <a:fillRect/>
          </a:stretch>
        </p:blipFill>
        <p:spPr>
          <a:xfrm>
            <a:off x="5381338" y="5135510"/>
            <a:ext cx="823790" cy="1063264"/>
          </a:xfrm>
          <a:prstGeom prst="rect">
            <a:avLst/>
          </a:prstGeom>
        </p:spPr>
      </p:pic>
      <p:graphicFrame>
        <p:nvGraphicFramePr>
          <p:cNvPr id="24" name="Object 12"/>
          <p:cNvGraphicFramePr>
            <a:graphicFrameLocks noChangeAspect="1"/>
          </p:cNvGraphicFramePr>
          <p:nvPr/>
        </p:nvGraphicFramePr>
        <p:xfrm>
          <a:off x="4458150" y="4274938"/>
          <a:ext cx="433387" cy="488950"/>
        </p:xfrm>
        <a:graphic>
          <a:graphicData uri="http://schemas.openxmlformats.org/presentationml/2006/ole">
            <mc:AlternateContent xmlns:mc="http://schemas.openxmlformats.org/markup-compatibility/2006">
              <mc:Choice xmlns:v="urn:schemas-microsoft-com:vml" Requires="v">
                <p:oleObj spid="_x0000_s4444" name="方程式" r:id="rId12" imgW="203040" imgH="228600" progId="Equation.3">
                  <p:embed/>
                </p:oleObj>
              </mc:Choice>
              <mc:Fallback>
                <p:oleObj name="方程式" r:id="rId12" imgW="203040" imgH="228600" progId="Equation.3">
                  <p:embed/>
                  <p:pic>
                    <p:nvPicPr>
                      <p:cNvPr id="24" name="Object 12"/>
                      <p:cNvPicPr>
                        <a:picLocks noChangeAspect="1" noChangeArrowheads="1"/>
                      </p:cNvPicPr>
                      <p:nvPr/>
                    </p:nvPicPr>
                    <p:blipFill>
                      <a:blip r:embed="rId13"/>
                      <a:srcRect/>
                      <a:stretch>
                        <a:fillRect/>
                      </a:stretch>
                    </p:blipFill>
                    <p:spPr bwMode="auto">
                      <a:xfrm>
                        <a:off x="4458150" y="4274938"/>
                        <a:ext cx="433387" cy="4889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5" name="文字方塊 24"/>
          <p:cNvSpPr txBox="1"/>
          <p:nvPr/>
        </p:nvSpPr>
        <p:spPr>
          <a:xfrm>
            <a:off x="2986656" y="3713905"/>
            <a:ext cx="3490586"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挑选最优的函数</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26" name="直線單箭頭接點 25"/>
          <p:cNvCxnSpPr/>
          <p:nvPr/>
        </p:nvCxnSpPr>
        <p:spPr>
          <a:xfrm>
            <a:off x="2820745" y="4214618"/>
            <a:ext cx="3724927"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38" name="圓角矩形 37"/>
          <p:cNvSpPr/>
          <p:nvPr/>
        </p:nvSpPr>
        <p:spPr>
          <a:xfrm>
            <a:off x="6574354" y="3630138"/>
            <a:ext cx="2069432" cy="1090863"/>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a:t>
            </a:r>
            <a:r>
              <a:rPr lang="zh-CN" altLang="en-US" sz="2400" dirty="0">
                <a:solidFill>
                  <a:prstClr val="black"/>
                </a:solidFill>
                <a:latin typeface="Calibri" panose="020F0502020204030204"/>
                <a:ea typeface="新細明體" panose="02020500000000000000" pitchFamily="18" charset="-120"/>
              </a:rPr>
              <a:t>应用</a:t>
            </a:r>
            <a:endPar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41" name="直線單箭頭接點 40"/>
          <p:cNvCxnSpPr/>
          <p:nvPr/>
        </p:nvCxnSpPr>
        <p:spPr>
          <a:xfrm flipV="1">
            <a:off x="7614083" y="4780282"/>
            <a:ext cx="0" cy="545431"/>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42" name="直線單箭頭接點 41"/>
          <p:cNvCxnSpPr/>
          <p:nvPr/>
        </p:nvCxnSpPr>
        <p:spPr>
          <a:xfrm flipV="1">
            <a:off x="7590021" y="3132832"/>
            <a:ext cx="0" cy="497307"/>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graphicFrame>
        <p:nvGraphicFramePr>
          <p:cNvPr id="43" name="Object 12"/>
          <p:cNvGraphicFramePr>
            <a:graphicFrameLocks noChangeAspect="1"/>
          </p:cNvGraphicFramePr>
          <p:nvPr/>
        </p:nvGraphicFramePr>
        <p:xfrm>
          <a:off x="7875324" y="3931094"/>
          <a:ext cx="433388" cy="488950"/>
        </p:xfrm>
        <a:graphic>
          <a:graphicData uri="http://schemas.openxmlformats.org/presentationml/2006/ole">
            <mc:AlternateContent xmlns:mc="http://schemas.openxmlformats.org/markup-compatibility/2006">
              <mc:Choice xmlns:v="urn:schemas-microsoft-com:vml" Requires="v">
                <p:oleObj spid="_x0000_s4445" name="方程式" r:id="rId14" imgW="203040" imgH="228600" progId="Equation.3">
                  <p:embed/>
                </p:oleObj>
              </mc:Choice>
              <mc:Fallback>
                <p:oleObj name="方程式" r:id="rId14" imgW="203040" imgH="228600" progId="Equation.3">
                  <p:embed/>
                  <p:pic>
                    <p:nvPicPr>
                      <p:cNvPr id="43" name="Object 12"/>
                      <p:cNvPicPr>
                        <a:picLocks noChangeAspect="1" noChangeArrowheads="1"/>
                      </p:cNvPicPr>
                      <p:nvPr/>
                    </p:nvPicPr>
                    <p:blipFill>
                      <a:blip r:embed="rId15"/>
                      <a:srcRect/>
                      <a:stretch>
                        <a:fillRect/>
                      </a:stretch>
                    </p:blipFill>
                    <p:spPr bwMode="auto">
                      <a:xfrm>
                        <a:off x="7875324" y="3931094"/>
                        <a:ext cx="433388" cy="4889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45" name="Picture 12" descr="https://encrypted-tbn1.gstatic.com/images?q=tbn:ANd9GcRcwlRKAlSIaCI4W5PRYVbuBQQXifF-56bFqAjh9DMe-_3Lh8_YKw"/>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077968" y="5432555"/>
            <a:ext cx="1089847" cy="827342"/>
          </a:xfrm>
          <a:prstGeom prst="rect">
            <a:avLst/>
          </a:prstGeom>
          <a:noFill/>
          <a:extLst>
            <a:ext uri="{909E8E84-426E-40DD-AFC4-6F175D3DCCD1}">
              <a14:hiddenFill xmlns:a14="http://schemas.microsoft.com/office/drawing/2010/main">
                <a:solidFill>
                  <a:srgbClr val="FFFFFF"/>
                </a:solidFill>
              </a14:hiddenFill>
            </a:ext>
          </a:extLst>
        </p:spPr>
      </p:pic>
      <p:sp>
        <p:nvSpPr>
          <p:cNvPr id="46" name="文字方塊 45"/>
          <p:cNvSpPr txBox="1"/>
          <p:nvPr/>
        </p:nvSpPr>
        <p:spPr>
          <a:xfrm>
            <a:off x="6871330" y="2622023"/>
            <a:ext cx="1437382"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“cat”</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8" name="矩形 7"/>
          <p:cNvSpPr/>
          <p:nvPr/>
        </p:nvSpPr>
        <p:spPr>
          <a:xfrm>
            <a:off x="787400" y="1878529"/>
            <a:ext cx="5689842" cy="4799276"/>
          </a:xfrm>
          <a:prstGeom prst="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47" name="矩形 46"/>
          <p:cNvSpPr/>
          <p:nvPr/>
        </p:nvSpPr>
        <p:spPr>
          <a:xfrm>
            <a:off x="6474765" y="1878529"/>
            <a:ext cx="2341328" cy="4799276"/>
          </a:xfrm>
          <a:prstGeom prst="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48" name="文字方塊 47"/>
          <p:cNvSpPr txBox="1"/>
          <p:nvPr/>
        </p:nvSpPr>
        <p:spPr>
          <a:xfrm>
            <a:off x="5091127" y="2036495"/>
            <a:ext cx="1205154" cy="461665"/>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训练</a:t>
            </a:r>
            <a:r>
              <a:rPr kumimoji="0" lang="en-US" altLang="zh-TW" sz="24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 </a:t>
            </a:r>
            <a:endParaRPr kumimoji="0" lang="zh-TW" altLang="en-US" sz="24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49" name="文字方塊 48"/>
          <p:cNvSpPr txBox="1"/>
          <p:nvPr/>
        </p:nvSpPr>
        <p:spPr>
          <a:xfrm>
            <a:off x="6655726" y="2019444"/>
            <a:ext cx="1205154" cy="461665"/>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测试</a:t>
            </a:r>
            <a:endParaRPr kumimoji="0" lang="zh-TW" altLang="en-US" sz="24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50" name="矩形 49"/>
          <p:cNvSpPr/>
          <p:nvPr/>
        </p:nvSpPr>
        <p:spPr>
          <a:xfrm>
            <a:off x="901936" y="1974280"/>
            <a:ext cx="3233978" cy="125337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51" name="矩形 50"/>
          <p:cNvSpPr/>
          <p:nvPr/>
        </p:nvSpPr>
        <p:spPr>
          <a:xfrm>
            <a:off x="901936" y="3651658"/>
            <a:ext cx="1918809" cy="110073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52" name="矩形 51"/>
          <p:cNvSpPr/>
          <p:nvPr/>
        </p:nvSpPr>
        <p:spPr>
          <a:xfrm>
            <a:off x="3176509" y="3639760"/>
            <a:ext cx="3062771" cy="110073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53" name="文字方塊 52"/>
          <p:cNvSpPr txBox="1"/>
          <p:nvPr/>
        </p:nvSpPr>
        <p:spPr>
          <a:xfrm>
            <a:off x="271668" y="2946928"/>
            <a:ext cx="1275905" cy="523220"/>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第一步</a:t>
            </a:r>
            <a:endParaRPr kumimoji="0" lang="zh-TW" altLang="en-US" sz="2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54" name="文字方塊 53"/>
          <p:cNvSpPr txBox="1"/>
          <p:nvPr/>
        </p:nvSpPr>
        <p:spPr>
          <a:xfrm>
            <a:off x="289343" y="4500315"/>
            <a:ext cx="1258230" cy="523220"/>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第二步</a:t>
            </a:r>
            <a:endParaRPr kumimoji="0" lang="zh-TW" altLang="en-US" sz="2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55" name="文字方塊 54"/>
          <p:cNvSpPr txBox="1"/>
          <p:nvPr/>
        </p:nvSpPr>
        <p:spPr>
          <a:xfrm>
            <a:off x="3020140" y="4513755"/>
            <a:ext cx="1292388" cy="523220"/>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第三步</a:t>
            </a:r>
            <a:endParaRPr kumimoji="0" lang="zh-TW" altLang="en-US" sz="2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1353393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5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51"/>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54"/>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52"/>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38" grpId="0" animBg="1"/>
      <p:bldP spid="46" grpId="0"/>
      <p:bldP spid="8" grpId="0" animBg="1"/>
      <p:bldP spid="47" grpId="0" animBg="1"/>
      <p:bldP spid="48" grpId="0" animBg="1"/>
      <p:bldP spid="49" grpId="0" animBg="1"/>
      <p:bldP spid="50" grpId="0" animBg="1"/>
      <p:bldP spid="51" grpId="0" animBg="1"/>
      <p:bldP spid="52" grpId="0" animBg="1"/>
      <p:bldP spid="53" grpId="0" animBg="1"/>
      <p:bldP spid="54" grpId="0" animBg="1"/>
      <p:bldP spid="55"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內容版面配置區 3"/>
          <p:cNvGraphicFramePr>
            <a:graphicFrameLocks noGrp="1"/>
          </p:cNvGraphicFramePr>
          <p:nvPr>
            <p:ph idx="1"/>
            <p:extLst>
              <p:ext uri="{D42A27DB-BD31-4B8C-83A1-F6EECF244321}">
                <p14:modId xmlns:p14="http://schemas.microsoft.com/office/powerpoint/2010/main" val="1409187319"/>
              </p:ext>
            </p:extLst>
          </p:nvPr>
        </p:nvGraphicFramePr>
        <p:xfrm>
          <a:off x="628650" y="576689"/>
          <a:ext cx="78867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標題 1"/>
          <p:cNvSpPr>
            <a:spLocks noGrp="1"/>
          </p:cNvSpPr>
          <p:nvPr>
            <p:ph type="title"/>
          </p:nvPr>
        </p:nvSpPr>
        <p:spPr/>
        <p:txBody>
          <a:bodyPr/>
          <a:lstStyle/>
          <a:p>
            <a:r>
              <a:rPr lang="zh-CN" altLang="en-US" dirty="0"/>
              <a:t>机器学习很容易</a:t>
            </a:r>
            <a:r>
              <a:rPr lang="en-US" altLang="zh-TW" dirty="0"/>
              <a:t>……</a:t>
            </a:r>
            <a:endParaRPr lang="zh-TW" altLang="en-US" dirty="0"/>
          </a:p>
        </p:txBody>
      </p:sp>
      <p:pic>
        <p:nvPicPr>
          <p:cNvPr id="9" name="Picture 2" descr="http://cdc.tencent.com/wp-content/uploads/2011/03/banner12.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67185" y="4230609"/>
            <a:ext cx="6969670" cy="2468425"/>
          </a:xfrm>
          <a:prstGeom prst="rect">
            <a:avLst/>
          </a:prstGeom>
          <a:noFill/>
          <a:extLst>
            <a:ext uri="{909E8E84-426E-40DD-AFC4-6F175D3DCCD1}">
              <a14:hiddenFill xmlns:a14="http://schemas.microsoft.com/office/drawing/2010/main">
                <a:solidFill>
                  <a:srgbClr val="FFFFFF"/>
                </a:solidFill>
              </a14:hiddenFill>
            </a:ext>
          </a:extLst>
        </p:spPr>
      </p:pic>
      <p:sp>
        <p:nvSpPr>
          <p:cNvPr id="10" name="矩形 9"/>
          <p:cNvSpPr/>
          <p:nvPr/>
        </p:nvSpPr>
        <p:spPr>
          <a:xfrm>
            <a:off x="585011" y="3752284"/>
            <a:ext cx="3756156"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就好像把大象放</a:t>
            </a:r>
            <a:r>
              <a:rPr kumimoji="0" lang="zh-CN"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进</a:t>
            </a:r>
            <a:r>
              <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冰箱 </a:t>
            </a: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272598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504497" y="910012"/>
            <a:ext cx="8245365" cy="5640982"/>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5" name="矩形 4"/>
          <p:cNvSpPr/>
          <p:nvPr/>
        </p:nvSpPr>
        <p:spPr>
          <a:xfrm>
            <a:off x="683645" y="1434657"/>
            <a:ext cx="3232520" cy="4818815"/>
          </a:xfrm>
          <a:prstGeom prst="rect">
            <a:avLst/>
          </a:prstGeom>
          <a:ln>
            <a:noFill/>
          </a:ln>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22" name="矩形 21"/>
          <p:cNvSpPr/>
          <p:nvPr/>
        </p:nvSpPr>
        <p:spPr>
          <a:xfrm>
            <a:off x="683644" y="3507769"/>
            <a:ext cx="7881625" cy="2931146"/>
          </a:xfrm>
          <a:prstGeom prst="rect">
            <a:avLst/>
          </a:prstGeom>
          <a:ln>
            <a:noFill/>
          </a:ln>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30" name="矩形 29"/>
          <p:cNvSpPr/>
          <p:nvPr/>
        </p:nvSpPr>
        <p:spPr>
          <a:xfrm>
            <a:off x="1331705" y="3647948"/>
            <a:ext cx="4719373" cy="2159143"/>
          </a:xfrm>
          <a:prstGeom prst="rect">
            <a:avLst/>
          </a:prstGeom>
          <a:ln>
            <a:noFill/>
          </a:ln>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6" name="文字方塊 5"/>
          <p:cNvSpPr txBox="1"/>
          <p:nvPr/>
        </p:nvSpPr>
        <p:spPr>
          <a:xfrm>
            <a:off x="2996374" y="5885792"/>
            <a:ext cx="3398292"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400" dirty="0">
                <a:solidFill>
                  <a:prstClr val="black"/>
                </a:solidFill>
                <a:latin typeface="Calibri" panose="020F0502020204030204"/>
                <a:ea typeface="新細明體" panose="02020500000000000000" pitchFamily="18" charset="-120"/>
              </a:rPr>
              <a:t>有监督学习</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7" name="文字方塊 6"/>
          <p:cNvSpPr txBox="1"/>
          <p:nvPr/>
        </p:nvSpPr>
        <p:spPr>
          <a:xfrm>
            <a:off x="992580" y="1635123"/>
            <a:ext cx="2670238" cy="461665"/>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回归</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0" name="矩形 9"/>
          <p:cNvSpPr/>
          <p:nvPr/>
        </p:nvSpPr>
        <p:spPr>
          <a:xfrm>
            <a:off x="992580" y="2425718"/>
            <a:ext cx="2670238" cy="3392944"/>
          </a:xfrm>
          <a:prstGeom prst="rect">
            <a:avLst/>
          </a:prstGeom>
          <a:ln>
            <a:noFill/>
          </a:ln>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18" name="矩形 17"/>
          <p:cNvSpPr/>
          <p:nvPr/>
        </p:nvSpPr>
        <p:spPr>
          <a:xfrm>
            <a:off x="1409733" y="2713148"/>
            <a:ext cx="1792282" cy="697384"/>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400" dirty="0">
                <a:solidFill>
                  <a:prstClr val="white"/>
                </a:solidFill>
                <a:latin typeface="Calibri" panose="020F0502020204030204"/>
                <a:ea typeface="新細明體" panose="02020500000000000000" pitchFamily="18" charset="-120"/>
              </a:rPr>
              <a:t>线性模型</a:t>
            </a:r>
            <a:endParaRPr kumimoji="0" lang="zh-TW" altLang="en-US" sz="24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11" name="矩形 10"/>
          <p:cNvSpPr/>
          <p:nvPr/>
        </p:nvSpPr>
        <p:spPr>
          <a:xfrm>
            <a:off x="6431475" y="4186623"/>
            <a:ext cx="1830431" cy="1061127"/>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结构化学习</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3" name="矩形 22"/>
          <p:cNvSpPr/>
          <p:nvPr/>
        </p:nvSpPr>
        <p:spPr>
          <a:xfrm>
            <a:off x="4121738" y="1087911"/>
            <a:ext cx="2309737" cy="1067889"/>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半监督学习</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4" name="矩形 23"/>
          <p:cNvSpPr/>
          <p:nvPr/>
        </p:nvSpPr>
        <p:spPr>
          <a:xfrm>
            <a:off x="6602193" y="1088160"/>
            <a:ext cx="1963076" cy="1067889"/>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迁移学习</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5" name="矩形 24"/>
          <p:cNvSpPr/>
          <p:nvPr/>
        </p:nvSpPr>
        <p:spPr>
          <a:xfrm>
            <a:off x="4136486" y="2293131"/>
            <a:ext cx="1985671" cy="1067889"/>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无监督学习</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6" name="矩形 25"/>
          <p:cNvSpPr/>
          <p:nvPr/>
        </p:nvSpPr>
        <p:spPr>
          <a:xfrm>
            <a:off x="6299765" y="2297329"/>
            <a:ext cx="2265504" cy="1067889"/>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强化学习</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7" name="文字方塊 26"/>
          <p:cNvSpPr txBox="1"/>
          <p:nvPr/>
        </p:nvSpPr>
        <p:spPr>
          <a:xfrm>
            <a:off x="2560538" y="5344223"/>
            <a:ext cx="2039409"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分类</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8" name="矩形 27"/>
          <p:cNvSpPr/>
          <p:nvPr/>
        </p:nvSpPr>
        <p:spPr>
          <a:xfrm>
            <a:off x="1240566" y="3900740"/>
            <a:ext cx="4535352" cy="146094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0" name="矩形 19"/>
          <p:cNvSpPr/>
          <p:nvPr/>
        </p:nvSpPr>
        <p:spPr>
          <a:xfrm>
            <a:off x="1450868" y="4071878"/>
            <a:ext cx="1787219" cy="788709"/>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深度学习</a:t>
            </a:r>
            <a:endParaRPr kumimoji="0" lang="zh-TW" altLang="en-US" sz="24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21" name="矩形 20"/>
          <p:cNvSpPr/>
          <p:nvPr/>
        </p:nvSpPr>
        <p:spPr>
          <a:xfrm>
            <a:off x="3478308" y="4087293"/>
            <a:ext cx="1993127" cy="788709"/>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SVM, </a:t>
            </a:r>
            <a:r>
              <a:rPr kumimoji="0" lang="zh-CN" altLang="en-US" sz="24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决策树</a:t>
            </a:r>
            <a:r>
              <a:rPr kumimoji="0" lang="en-US" altLang="zh-TW" sz="24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 K-NN</a:t>
            </a:r>
            <a:r>
              <a:rPr kumimoji="0" lang="zh-TW" altLang="en-US" sz="24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 </a:t>
            </a:r>
            <a:r>
              <a:rPr kumimoji="0" lang="en-US" altLang="zh-TW" sz="24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a:t>
            </a:r>
            <a:endParaRPr kumimoji="0" lang="zh-TW" altLang="en-US" sz="24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29" name="文字方塊 28"/>
          <p:cNvSpPr txBox="1"/>
          <p:nvPr/>
        </p:nvSpPr>
        <p:spPr>
          <a:xfrm>
            <a:off x="2221063" y="4866733"/>
            <a:ext cx="253002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非线性模型</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32" name="直線單箭頭接點 31"/>
          <p:cNvCxnSpPr>
            <a:endCxn id="18" idx="0"/>
          </p:cNvCxnSpPr>
          <p:nvPr/>
        </p:nvCxnSpPr>
        <p:spPr>
          <a:xfrm flipH="1">
            <a:off x="2305874" y="2104182"/>
            <a:ext cx="0" cy="60896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單箭頭接點 33"/>
          <p:cNvCxnSpPr/>
          <p:nvPr/>
        </p:nvCxnSpPr>
        <p:spPr>
          <a:xfrm>
            <a:off x="2305874" y="3410532"/>
            <a:ext cx="0" cy="63270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單箭頭接點 35"/>
          <p:cNvCxnSpPr/>
          <p:nvPr/>
        </p:nvCxnSpPr>
        <p:spPr>
          <a:xfrm rot="16200000" flipH="1">
            <a:off x="6051078" y="4438138"/>
            <a:ext cx="0" cy="60896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矩形 30"/>
          <p:cNvSpPr/>
          <p:nvPr/>
        </p:nvSpPr>
        <p:spPr>
          <a:xfrm>
            <a:off x="3813430" y="341885"/>
            <a:ext cx="474826" cy="374107"/>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33" name="矩形 32"/>
          <p:cNvSpPr/>
          <p:nvPr/>
        </p:nvSpPr>
        <p:spPr>
          <a:xfrm>
            <a:off x="5388738" y="329400"/>
            <a:ext cx="561576" cy="399076"/>
          </a:xfrm>
          <a:prstGeom prst="rect">
            <a:avLst/>
          </a:prstGeom>
          <a:ln>
            <a:noFill/>
          </a:ln>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35" name="矩形 34"/>
          <p:cNvSpPr/>
          <p:nvPr/>
        </p:nvSpPr>
        <p:spPr>
          <a:xfrm>
            <a:off x="6988195" y="329053"/>
            <a:ext cx="573292" cy="38693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3" name="文字方塊 2"/>
          <p:cNvSpPr txBox="1"/>
          <p:nvPr/>
        </p:nvSpPr>
        <p:spPr>
          <a:xfrm>
            <a:off x="4281110" y="297112"/>
            <a:ext cx="1299995"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场景</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37" name="文字方塊 36"/>
          <p:cNvSpPr txBox="1"/>
          <p:nvPr/>
        </p:nvSpPr>
        <p:spPr>
          <a:xfrm>
            <a:off x="7561487" y="309482"/>
            <a:ext cx="1299995"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方法</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38" name="文字方塊 37"/>
          <p:cNvSpPr txBox="1"/>
          <p:nvPr/>
        </p:nvSpPr>
        <p:spPr>
          <a:xfrm>
            <a:off x="5967150" y="305796"/>
            <a:ext cx="819887"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任务</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39" name="矩形 38"/>
          <p:cNvSpPr/>
          <p:nvPr/>
        </p:nvSpPr>
        <p:spPr>
          <a:xfrm>
            <a:off x="166720" y="105691"/>
            <a:ext cx="1826141" cy="58477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1" i="1" u="sng"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学习导图</a:t>
            </a:r>
            <a:endParaRPr kumimoji="0" lang="zh-TW" altLang="en-US" sz="3200" b="1" i="1" u="sng"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9" name="文字方塊 8"/>
          <p:cNvSpPr txBox="1"/>
          <p:nvPr/>
        </p:nvSpPr>
        <p:spPr>
          <a:xfrm>
            <a:off x="683644" y="910012"/>
            <a:ext cx="2209435"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学习理论</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330169623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CN" altLang="en-US" dirty="0"/>
              <a:t>回归</a:t>
            </a:r>
            <a:endParaRPr lang="zh-TW" altLang="en-US" dirty="0"/>
          </a:p>
        </p:txBody>
      </p:sp>
      <mc:AlternateContent xmlns:mc="http://schemas.openxmlformats.org/markup-compatibility/2006" xmlns:a14="http://schemas.microsoft.com/office/drawing/2010/main">
        <mc:Choice Requires="a14">
          <p:sp>
            <p:nvSpPr>
              <p:cNvPr id="31" name="文字方塊 30"/>
              <p:cNvSpPr txBox="1"/>
              <p:nvPr/>
            </p:nvSpPr>
            <p:spPr>
              <a:xfrm>
                <a:off x="410289" y="1659112"/>
                <a:ext cx="4913287"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目标函数 </a:t>
                </a:r>
                <a14:m>
                  <m:oMath xmlns:m="http://schemas.openxmlformats.org/officeDocument/2006/math">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𝑓</m:t>
                    </m:r>
                  </m:oMath>
                </a14:m>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a:t>
                </a:r>
                <a:r>
                  <a:rPr kumimoji="0" lang="zh-CN"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的输出是</a:t>
                </a:r>
                <a:r>
                  <a:rPr kumimoji="0" lang="zh-CN" altLang="en-US" sz="2800" b="0" i="0" u="none" strike="noStrike" kern="1200" cap="none" spc="0" normalizeH="0" baseline="0" noProof="0" dirty="0">
                    <a:ln>
                      <a:noFill/>
                    </a:ln>
                    <a:solidFill>
                      <a:srgbClr val="FF0000"/>
                    </a:solidFill>
                    <a:effectLst/>
                    <a:uLnTx/>
                    <a:uFillTx/>
                    <a:latin typeface="Calibri" panose="020F0502020204030204"/>
                    <a:ea typeface="新細明體" panose="02020500000000000000" pitchFamily="18" charset="-120"/>
                    <a:cs typeface="+mn-cs"/>
                  </a:rPr>
                  <a:t>连续数值</a:t>
                </a:r>
                <a:endParaRPr kumimoji="0" lang="zh-TW" altLang="en-US" sz="2800" b="0" i="0" u="none" strike="noStrike" kern="1200" cap="none" spc="0" normalizeH="0" baseline="0" noProof="0" dirty="0">
                  <a:ln>
                    <a:noFill/>
                  </a:ln>
                  <a:solidFill>
                    <a:srgbClr val="FF0000"/>
                  </a:solidFill>
                  <a:effectLst/>
                  <a:uLnTx/>
                  <a:uFillTx/>
                  <a:latin typeface="Calibri" panose="020F0502020204030204"/>
                  <a:ea typeface="新細明體" panose="02020500000000000000" pitchFamily="18" charset="-120"/>
                  <a:cs typeface="+mn-cs"/>
                </a:endParaRPr>
              </a:p>
            </p:txBody>
          </p:sp>
        </mc:Choice>
        <mc:Fallback xmlns="">
          <p:sp>
            <p:nvSpPr>
              <p:cNvPr id="31" name="文字方塊 30"/>
              <p:cNvSpPr txBox="1">
                <a:spLocks noRot="1" noChangeAspect="1" noMove="1" noResize="1" noEditPoints="1" noAdjustHandles="1" noChangeArrowheads="1" noChangeShapeType="1" noTextEdit="1"/>
              </p:cNvSpPr>
              <p:nvPr/>
            </p:nvSpPr>
            <p:spPr>
              <a:xfrm>
                <a:off x="410289" y="1659112"/>
                <a:ext cx="4913287" cy="523220"/>
              </a:xfrm>
              <a:prstGeom prst="rect">
                <a:avLst/>
              </a:prstGeom>
              <a:blipFill>
                <a:blip r:embed="rId3"/>
                <a:stretch>
                  <a:fillRect l="-1365" t="-12791" r="-1489" b="-30233"/>
                </a:stretch>
              </a:blipFill>
            </p:spPr>
            <p:txBody>
              <a:bodyPr/>
              <a:lstStyle/>
              <a:p>
                <a:r>
                  <a:rPr lang="zh-CN" altLang="en-US">
                    <a:noFill/>
                  </a:rPr>
                  <a:t> </a:t>
                </a:r>
              </a:p>
            </p:txBody>
          </p:sp>
        </mc:Fallback>
      </mc:AlternateContent>
      <p:sp>
        <p:nvSpPr>
          <p:cNvPr id="65" name="矩形 64"/>
          <p:cNvSpPr/>
          <p:nvPr/>
        </p:nvSpPr>
        <p:spPr>
          <a:xfrm>
            <a:off x="4361132" y="2796984"/>
            <a:ext cx="865946" cy="892095"/>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f</a:t>
            </a:r>
            <a:endParaRPr kumimoji="0" lang="zh-TW" altLang="en-US" sz="2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66" name="文字方塊 65"/>
          <p:cNvSpPr txBox="1"/>
          <p:nvPr/>
        </p:nvSpPr>
        <p:spPr>
          <a:xfrm>
            <a:off x="1967695" y="2712822"/>
            <a:ext cx="194606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今天上午 </a:t>
            </a: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PM2.5</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67" name="文字方塊 66"/>
          <p:cNvSpPr txBox="1"/>
          <p:nvPr/>
        </p:nvSpPr>
        <p:spPr>
          <a:xfrm>
            <a:off x="1993094" y="3048016"/>
            <a:ext cx="197823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昨天上午</a:t>
            </a: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PM2.5</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68" name="文字方塊 67"/>
          <p:cNvSpPr txBox="1"/>
          <p:nvPr/>
        </p:nvSpPr>
        <p:spPr>
          <a:xfrm>
            <a:off x="2535534" y="3343484"/>
            <a:ext cx="771135"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69" name="文字方塊 68"/>
          <p:cNvSpPr txBox="1"/>
          <p:nvPr/>
        </p:nvSpPr>
        <p:spPr>
          <a:xfrm>
            <a:off x="5877379" y="3048016"/>
            <a:ext cx="203592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明天上午</a:t>
            </a: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PM2.5</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70" name="直線單箭頭接點 69"/>
          <p:cNvCxnSpPr/>
          <p:nvPr/>
        </p:nvCxnSpPr>
        <p:spPr>
          <a:xfrm>
            <a:off x="3710831" y="2908185"/>
            <a:ext cx="650301"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直線單箭頭接點 70"/>
          <p:cNvCxnSpPr>
            <a:endCxn id="65" idx="1"/>
          </p:cNvCxnSpPr>
          <p:nvPr/>
        </p:nvCxnSpPr>
        <p:spPr>
          <a:xfrm flipV="1">
            <a:off x="3710831" y="3243032"/>
            <a:ext cx="650301"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3" name="直線單箭頭接點 72"/>
          <p:cNvCxnSpPr/>
          <p:nvPr/>
        </p:nvCxnSpPr>
        <p:spPr>
          <a:xfrm>
            <a:off x="5243088" y="3263639"/>
            <a:ext cx="63751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7" name="直線單箭頭接點 86"/>
          <p:cNvCxnSpPr/>
          <p:nvPr/>
        </p:nvCxnSpPr>
        <p:spPr>
          <a:xfrm flipV="1">
            <a:off x="3710831" y="3583192"/>
            <a:ext cx="650301"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接點 13"/>
          <p:cNvCxnSpPr>
            <a:cxnSpLocks/>
          </p:cNvCxnSpPr>
          <p:nvPr/>
        </p:nvCxnSpPr>
        <p:spPr>
          <a:xfrm>
            <a:off x="0" y="3988661"/>
            <a:ext cx="9144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88" name="文字方塊 87"/>
          <p:cNvSpPr txBox="1"/>
          <p:nvPr/>
        </p:nvSpPr>
        <p:spPr>
          <a:xfrm>
            <a:off x="795463" y="5173787"/>
            <a:ext cx="230431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9/01</a:t>
            </a:r>
            <a:r>
              <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上午 </a:t>
            </a: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PM2.5 = 63 </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89" name="文字方塊 88"/>
          <p:cNvSpPr txBox="1"/>
          <p:nvPr/>
        </p:nvSpPr>
        <p:spPr>
          <a:xfrm>
            <a:off x="3099772" y="5150136"/>
            <a:ext cx="2322281"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9/02</a:t>
            </a:r>
            <a:r>
              <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上午 </a:t>
            </a: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PM2.5 = 65</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90" name="文字方塊 89"/>
          <p:cNvSpPr txBox="1"/>
          <p:nvPr/>
        </p:nvSpPr>
        <p:spPr>
          <a:xfrm>
            <a:off x="6437699" y="5172723"/>
            <a:ext cx="2642111"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9/03</a:t>
            </a:r>
            <a:r>
              <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上午 </a:t>
            </a: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PM2.5 = 100</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91" name="文字方塊 90"/>
          <p:cNvSpPr txBox="1"/>
          <p:nvPr/>
        </p:nvSpPr>
        <p:spPr>
          <a:xfrm>
            <a:off x="-117803" y="4130377"/>
            <a:ext cx="2641471"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rPr>
              <a:t>训练数据</a:t>
            </a:r>
            <a:r>
              <a:rPr kumimoji="0" lang="en-US" altLang="zh-TW" sz="2800" b="0"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rPr>
              <a:t>:</a:t>
            </a:r>
            <a:endParaRPr kumimoji="0" lang="zh-TW" altLang="en-US" sz="2800" b="0"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endParaRPr>
          </a:p>
        </p:txBody>
      </p:sp>
      <p:sp>
        <p:nvSpPr>
          <p:cNvPr id="92" name="文字方塊 91"/>
          <p:cNvSpPr txBox="1"/>
          <p:nvPr/>
        </p:nvSpPr>
        <p:spPr>
          <a:xfrm>
            <a:off x="795463" y="6098654"/>
            <a:ext cx="230430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9/12</a:t>
            </a:r>
            <a:r>
              <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上午 </a:t>
            </a: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PM2.5 = 30</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93" name="文字方塊 92"/>
          <p:cNvSpPr txBox="1"/>
          <p:nvPr/>
        </p:nvSpPr>
        <p:spPr>
          <a:xfrm>
            <a:off x="3099772" y="6098654"/>
            <a:ext cx="249581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9/13</a:t>
            </a:r>
            <a:r>
              <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上午 </a:t>
            </a: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PM2.5 = 25</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94" name="文字方塊 93"/>
          <p:cNvSpPr txBox="1"/>
          <p:nvPr/>
        </p:nvSpPr>
        <p:spPr>
          <a:xfrm>
            <a:off x="6417490" y="6109649"/>
            <a:ext cx="224747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9/14</a:t>
            </a:r>
            <a:r>
              <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上午 </a:t>
            </a: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PM2.5 = 20</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5" name="文字方塊 14"/>
          <p:cNvSpPr txBox="1"/>
          <p:nvPr/>
        </p:nvSpPr>
        <p:spPr>
          <a:xfrm>
            <a:off x="28089" y="4737223"/>
            <a:ext cx="1637731"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输入</a:t>
            </a: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95" name="文字方塊 94"/>
          <p:cNvSpPr txBox="1"/>
          <p:nvPr/>
        </p:nvSpPr>
        <p:spPr>
          <a:xfrm>
            <a:off x="28089" y="5611523"/>
            <a:ext cx="1637731"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输入</a:t>
            </a: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96" name="文字方塊 95"/>
          <p:cNvSpPr txBox="1"/>
          <p:nvPr/>
        </p:nvSpPr>
        <p:spPr>
          <a:xfrm>
            <a:off x="5323577" y="4699466"/>
            <a:ext cx="1637731"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输出</a:t>
            </a: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97" name="文字方塊 96"/>
          <p:cNvSpPr txBox="1"/>
          <p:nvPr/>
        </p:nvSpPr>
        <p:spPr>
          <a:xfrm>
            <a:off x="5323577" y="5652627"/>
            <a:ext cx="1637731"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输出</a:t>
            </a: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6" name="文字方塊 15"/>
          <p:cNvSpPr txBox="1"/>
          <p:nvPr/>
        </p:nvSpPr>
        <p:spPr>
          <a:xfrm>
            <a:off x="410290" y="2765977"/>
            <a:ext cx="1266375" cy="95410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預測</a:t>
            </a:r>
            <a:endPar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PM2.5</a:t>
            </a:r>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720255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7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8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91"/>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8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8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90"/>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92"/>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93"/>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94"/>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5"/>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95"/>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96"/>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9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65" grpId="0" animBg="1"/>
      <p:bldP spid="66" grpId="0"/>
      <p:bldP spid="67" grpId="0"/>
      <p:bldP spid="68" grpId="0"/>
      <p:bldP spid="69" grpId="0"/>
      <p:bldP spid="88" grpId="0"/>
      <p:bldP spid="89" grpId="0"/>
      <p:bldP spid="90" grpId="0"/>
      <p:bldP spid="91" grpId="0"/>
      <p:bldP spid="92" grpId="0"/>
      <p:bldP spid="93" grpId="0"/>
      <p:bldP spid="94" grpId="0"/>
      <p:bldP spid="15" grpId="0"/>
      <p:bldP spid="95" grpId="0"/>
      <p:bldP spid="96" grpId="0"/>
      <p:bldP spid="97" grpId="0"/>
      <p:bldP spid="16"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p:cNvSpPr/>
          <p:nvPr/>
        </p:nvSpPr>
        <p:spPr>
          <a:xfrm>
            <a:off x="1444474" y="3836175"/>
            <a:ext cx="4719373" cy="2159143"/>
          </a:xfrm>
          <a:prstGeom prst="rect">
            <a:avLst/>
          </a:prstGeom>
          <a:ln>
            <a:noFill/>
          </a:ln>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2" name="標題 1"/>
          <p:cNvSpPr>
            <a:spLocks noGrp="1"/>
          </p:cNvSpPr>
          <p:nvPr>
            <p:ph type="title"/>
          </p:nvPr>
        </p:nvSpPr>
        <p:spPr/>
        <p:txBody>
          <a:bodyPr/>
          <a:lstStyle/>
          <a:p>
            <a:r>
              <a:rPr lang="zh-CN" altLang="en-US" dirty="0"/>
              <a:t>学习导图</a:t>
            </a:r>
            <a:endParaRPr lang="zh-TW" altLang="en-US" dirty="0"/>
          </a:p>
        </p:txBody>
      </p:sp>
      <p:sp>
        <p:nvSpPr>
          <p:cNvPr id="7" name="文字方塊 6"/>
          <p:cNvSpPr txBox="1"/>
          <p:nvPr/>
        </p:nvSpPr>
        <p:spPr>
          <a:xfrm>
            <a:off x="1105349" y="1808548"/>
            <a:ext cx="2670238" cy="461665"/>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回归</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0" name="矩形 9"/>
          <p:cNvSpPr/>
          <p:nvPr/>
        </p:nvSpPr>
        <p:spPr>
          <a:xfrm>
            <a:off x="1105349" y="2599143"/>
            <a:ext cx="2670238" cy="3392944"/>
          </a:xfrm>
          <a:prstGeom prst="rect">
            <a:avLst/>
          </a:prstGeom>
          <a:ln>
            <a:noFill/>
          </a:ln>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27" name="文字方塊 26"/>
          <p:cNvSpPr txBox="1"/>
          <p:nvPr/>
        </p:nvSpPr>
        <p:spPr>
          <a:xfrm>
            <a:off x="2673307" y="5517648"/>
            <a:ext cx="2039409"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分类</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32" name="直線單箭頭接點 31"/>
          <p:cNvCxnSpPr/>
          <p:nvPr/>
        </p:nvCxnSpPr>
        <p:spPr>
          <a:xfrm flipH="1">
            <a:off x="2418643" y="2277607"/>
            <a:ext cx="0" cy="60896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74155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10" grpId="0" animBg="1"/>
      <p:bldP spid="27"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CN" altLang="en-US" dirty="0"/>
              <a:t>分类</a:t>
            </a:r>
            <a:endParaRPr lang="zh-TW" altLang="en-US" dirty="0"/>
          </a:p>
        </p:txBody>
      </p:sp>
      <p:sp>
        <p:nvSpPr>
          <p:cNvPr id="3" name="內容版面配置區 2"/>
          <p:cNvSpPr>
            <a:spLocks noGrp="1"/>
          </p:cNvSpPr>
          <p:nvPr>
            <p:ph sz="half" idx="1"/>
          </p:nvPr>
        </p:nvSpPr>
        <p:spPr/>
        <p:txBody>
          <a:bodyPr/>
          <a:lstStyle/>
          <a:p>
            <a:r>
              <a:rPr lang="zh-CN" altLang="en-US" dirty="0"/>
              <a:t>二分类</a:t>
            </a:r>
            <a:endParaRPr lang="zh-TW" altLang="en-US" dirty="0"/>
          </a:p>
        </p:txBody>
      </p:sp>
      <p:sp>
        <p:nvSpPr>
          <p:cNvPr id="4" name="內容版面配置區 3"/>
          <p:cNvSpPr>
            <a:spLocks noGrp="1"/>
          </p:cNvSpPr>
          <p:nvPr>
            <p:ph sz="half" idx="2"/>
          </p:nvPr>
        </p:nvSpPr>
        <p:spPr/>
        <p:txBody>
          <a:bodyPr/>
          <a:lstStyle/>
          <a:p>
            <a:r>
              <a:rPr lang="zh-CN" altLang="en-US" dirty="0"/>
              <a:t>多分类</a:t>
            </a:r>
            <a:endParaRPr lang="zh-TW" altLang="en-US" dirty="0"/>
          </a:p>
        </p:txBody>
      </p:sp>
      <p:sp>
        <p:nvSpPr>
          <p:cNvPr id="5" name="矩形 4"/>
          <p:cNvSpPr/>
          <p:nvPr/>
        </p:nvSpPr>
        <p:spPr>
          <a:xfrm>
            <a:off x="1621527" y="4331494"/>
            <a:ext cx="1900445" cy="685006"/>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函数</a:t>
            </a:r>
            <a:r>
              <a:rPr kumimoji="0" lang="en-US" altLang="zh-TW" sz="24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 f</a:t>
            </a:r>
            <a:endParaRPr kumimoji="0" lang="zh-TW" altLang="en-US" sz="24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6" name="矩形 5"/>
          <p:cNvSpPr/>
          <p:nvPr/>
        </p:nvSpPr>
        <p:spPr>
          <a:xfrm>
            <a:off x="5451716" y="4331494"/>
            <a:ext cx="1900445" cy="685006"/>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函数</a:t>
            </a:r>
            <a:r>
              <a:rPr kumimoji="0" lang="en-US" altLang="zh-TW" sz="24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 f</a:t>
            </a:r>
            <a:endParaRPr kumimoji="0" lang="zh-TW" altLang="en-US" sz="24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7" name="文字方塊 6"/>
          <p:cNvSpPr txBox="1"/>
          <p:nvPr/>
        </p:nvSpPr>
        <p:spPr>
          <a:xfrm>
            <a:off x="1454149" y="5620406"/>
            <a:ext cx="2235200"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输入</a:t>
            </a:r>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8" name="文字方塊 7"/>
          <p:cNvSpPr txBox="1"/>
          <p:nvPr/>
        </p:nvSpPr>
        <p:spPr>
          <a:xfrm>
            <a:off x="5276849" y="5620406"/>
            <a:ext cx="2235200"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输入</a:t>
            </a:r>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9" name="向下箭號 8"/>
          <p:cNvSpPr/>
          <p:nvPr/>
        </p:nvSpPr>
        <p:spPr>
          <a:xfrm flipV="1">
            <a:off x="2327274" y="5016500"/>
            <a:ext cx="488950" cy="603906"/>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0" name="向下箭號 9"/>
          <p:cNvSpPr/>
          <p:nvPr/>
        </p:nvSpPr>
        <p:spPr>
          <a:xfrm flipV="1">
            <a:off x="6125023" y="5016500"/>
            <a:ext cx="488950" cy="603906"/>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1" name="向下箭號 10"/>
          <p:cNvSpPr/>
          <p:nvPr/>
        </p:nvSpPr>
        <p:spPr>
          <a:xfrm flipV="1">
            <a:off x="2327274" y="3694251"/>
            <a:ext cx="488950" cy="603906"/>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2" name="向下箭號 11"/>
          <p:cNvSpPr/>
          <p:nvPr/>
        </p:nvSpPr>
        <p:spPr>
          <a:xfrm flipV="1">
            <a:off x="6125023" y="3694251"/>
            <a:ext cx="488950" cy="603906"/>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3" name="文字方塊 12"/>
          <p:cNvSpPr txBox="1"/>
          <p:nvPr/>
        </p:nvSpPr>
        <p:spPr>
          <a:xfrm>
            <a:off x="1000894" y="3199796"/>
            <a:ext cx="2880319"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800" dirty="0">
                <a:solidFill>
                  <a:prstClr val="black"/>
                </a:solidFill>
                <a:latin typeface="Calibri" panose="020F0502020204030204"/>
                <a:ea typeface="新細明體" panose="02020500000000000000" pitchFamily="18" charset="-120"/>
              </a:rPr>
              <a:t>“</a:t>
            </a:r>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Yes</a:t>
            </a:r>
            <a:r>
              <a:rPr lang="en-US" altLang="zh-TW" sz="2800" dirty="0">
                <a:solidFill>
                  <a:prstClr val="black"/>
                </a:solidFill>
                <a:latin typeface="Calibri" panose="020F0502020204030204"/>
                <a:ea typeface="新細明體" panose="02020500000000000000" pitchFamily="18" charset="-120"/>
              </a:rPr>
              <a:t>” </a:t>
            </a:r>
            <a:r>
              <a:rPr kumimoji="0" lang="zh-CN"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或</a:t>
            </a:r>
            <a:r>
              <a:rPr lang="en-US" altLang="zh-CN" sz="2800" dirty="0">
                <a:solidFill>
                  <a:prstClr val="black"/>
                </a:solidFill>
                <a:latin typeface="Calibri" panose="020F0502020204030204"/>
                <a:ea typeface="新細明體" panose="02020500000000000000" pitchFamily="18" charset="-120"/>
              </a:rPr>
              <a:t> “</a:t>
            </a:r>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No</a:t>
            </a:r>
            <a:r>
              <a:rPr lang="en-US" altLang="zh-TW" sz="2800" dirty="0">
                <a:solidFill>
                  <a:prstClr val="black"/>
                </a:solidFill>
                <a:latin typeface="Calibri" panose="020F0502020204030204"/>
                <a:ea typeface="新細明體" panose="02020500000000000000" pitchFamily="18" charset="-120"/>
              </a:rPr>
              <a:t>”</a:t>
            </a:r>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4" name="文字方塊 13"/>
          <p:cNvSpPr txBox="1"/>
          <p:nvPr/>
        </p:nvSpPr>
        <p:spPr>
          <a:xfrm>
            <a:off x="4402706" y="3199796"/>
            <a:ext cx="3933584"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800" dirty="0">
                <a:solidFill>
                  <a:prstClr val="black"/>
                </a:solidFill>
                <a:latin typeface="Calibri" panose="020F0502020204030204"/>
                <a:ea typeface="新細明體" panose="02020500000000000000" pitchFamily="18" charset="-120"/>
              </a:rPr>
              <a:t>类别</a:t>
            </a:r>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1, </a:t>
            </a:r>
            <a:r>
              <a:rPr lang="zh-CN" altLang="en-US" sz="2800" dirty="0">
                <a:solidFill>
                  <a:prstClr val="black"/>
                </a:solidFill>
                <a:latin typeface="Calibri" panose="020F0502020204030204"/>
                <a:ea typeface="新細明體" panose="02020500000000000000" pitchFamily="18" charset="-120"/>
              </a:rPr>
              <a:t>类别</a:t>
            </a:r>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2, …</a:t>
            </a:r>
            <a:r>
              <a:rPr lang="en-US" altLang="zh-TW" sz="2800" dirty="0">
                <a:solidFill>
                  <a:prstClr val="black"/>
                </a:solidFill>
                <a:latin typeface="Calibri" panose="020F0502020204030204"/>
                <a:ea typeface="新細明體" panose="02020500000000000000" pitchFamily="18" charset="-120"/>
              </a:rPr>
              <a:t>,</a:t>
            </a:r>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a:t>
            </a:r>
            <a:r>
              <a:rPr lang="zh-CN" altLang="en-US" sz="2800" dirty="0">
                <a:solidFill>
                  <a:prstClr val="black"/>
                </a:solidFill>
                <a:latin typeface="Calibri" panose="020F0502020204030204"/>
                <a:ea typeface="新細明體" panose="02020500000000000000" pitchFamily="18" charset="-120"/>
              </a:rPr>
              <a:t>类别</a:t>
            </a:r>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N</a:t>
            </a:r>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170172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p:bldP spid="8" grpId="0"/>
      <p:bldP spid="9" grpId="0" animBg="1"/>
      <p:bldP spid="10" grpId="0" animBg="1"/>
      <p:bldP spid="11" grpId="0" animBg="1"/>
      <p:bldP spid="12" grpId="0" animBg="1"/>
      <p:bldP spid="13" grpId="0"/>
      <p:bldP spid="14"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586" name="Picture 2" descr="http://www.ceu.org.tw/images/CEU_knowledge21065_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78048" y="1764962"/>
            <a:ext cx="1784273" cy="1784273"/>
          </a:xfrm>
          <a:prstGeom prst="rect">
            <a:avLst/>
          </a:prstGeom>
          <a:noFill/>
          <a:extLst>
            <a:ext uri="{909E8E84-426E-40DD-AFC4-6F175D3DCCD1}">
              <a14:hiddenFill xmlns:a14="http://schemas.microsoft.com/office/drawing/2010/main">
                <a:solidFill>
                  <a:srgbClr val="FFFFFF"/>
                </a:solidFill>
              </a14:hiddenFill>
            </a:ext>
          </a:extLst>
        </p:spPr>
      </p:pic>
      <p:sp>
        <p:nvSpPr>
          <p:cNvPr id="2" name="標題 1"/>
          <p:cNvSpPr>
            <a:spLocks noGrp="1"/>
          </p:cNvSpPr>
          <p:nvPr>
            <p:ph type="title"/>
          </p:nvPr>
        </p:nvSpPr>
        <p:spPr/>
        <p:txBody>
          <a:bodyPr/>
          <a:lstStyle/>
          <a:p>
            <a:r>
              <a:rPr lang="zh-CN" altLang="en-US" dirty="0"/>
              <a:t>二分类</a:t>
            </a:r>
            <a:endParaRPr lang="en-US" altLang="zh-TW" dirty="0"/>
          </a:p>
        </p:txBody>
      </p:sp>
      <p:sp>
        <p:nvSpPr>
          <p:cNvPr id="4" name="矩形 3"/>
          <p:cNvSpPr/>
          <p:nvPr/>
        </p:nvSpPr>
        <p:spPr>
          <a:xfrm>
            <a:off x="654706" y="1998978"/>
            <a:ext cx="2339102" cy="5232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1" u="sng"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垃圾邮件过滤</a:t>
            </a:r>
            <a:endParaRPr kumimoji="0" lang="zh-TW" altLang="en-US" sz="2800" b="1" i="1" u="sng"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pic>
        <p:nvPicPr>
          <p:cNvPr id="6" name="Picture 2" descr="http://cdn.toptenreviews.com/rev/site/cms/category_headers/139-h_main-w.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2228" y="3372897"/>
            <a:ext cx="7816752" cy="3530146"/>
          </a:xfrm>
          <a:prstGeom prst="rect">
            <a:avLst/>
          </a:prstGeom>
          <a:noFill/>
          <a:extLst>
            <a:ext uri="{909E8E84-426E-40DD-AFC4-6F175D3DCCD1}">
              <a14:hiddenFill xmlns:a14="http://schemas.microsoft.com/office/drawing/2010/main">
                <a:solidFill>
                  <a:srgbClr val="FFFFFF"/>
                </a:solidFill>
              </a14:hiddenFill>
            </a:ext>
          </a:extLst>
        </p:spPr>
      </p:pic>
      <p:sp>
        <p:nvSpPr>
          <p:cNvPr id="12" name="矩形 11"/>
          <p:cNvSpPr/>
          <p:nvPr/>
        </p:nvSpPr>
        <p:spPr>
          <a:xfrm>
            <a:off x="5349921" y="1947798"/>
            <a:ext cx="1719619" cy="1244051"/>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800" dirty="0">
                <a:solidFill>
                  <a:prstClr val="white"/>
                </a:solidFill>
                <a:latin typeface="Calibri" panose="020F0502020204030204"/>
                <a:ea typeface="新細明體" panose="02020500000000000000" pitchFamily="18" charset="-120"/>
              </a:rPr>
              <a:t>函数</a:t>
            </a:r>
            <a:endParaRPr kumimoji="0" lang="zh-TW" altLang="en-US" sz="2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15" name="向右箭號 14"/>
          <p:cNvSpPr/>
          <p:nvPr/>
        </p:nvSpPr>
        <p:spPr>
          <a:xfrm>
            <a:off x="7157823" y="2319567"/>
            <a:ext cx="423081" cy="56108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6" name="文字方塊 15"/>
          <p:cNvSpPr txBox="1"/>
          <p:nvPr/>
        </p:nvSpPr>
        <p:spPr>
          <a:xfrm>
            <a:off x="7580904" y="2334439"/>
            <a:ext cx="1445810"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srgbClr val="FF0000"/>
                </a:solidFill>
                <a:effectLst/>
                <a:uLnTx/>
                <a:uFillTx/>
                <a:latin typeface="Calibri" panose="020F0502020204030204"/>
                <a:ea typeface="新細明體" panose="02020500000000000000" pitchFamily="18" charset="-120"/>
                <a:cs typeface="+mn-cs"/>
              </a:rPr>
              <a:t>Yes</a:t>
            </a:r>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t>
            </a:r>
            <a:r>
              <a:rPr kumimoji="0" lang="en-US" altLang="zh-TW" sz="2800" b="0" i="0" u="none" strike="noStrike" kern="1200" cap="none" spc="0" normalizeH="0" baseline="0" noProof="0" dirty="0">
                <a:ln>
                  <a:noFill/>
                </a:ln>
                <a:solidFill>
                  <a:srgbClr val="0000FF"/>
                </a:solidFill>
                <a:effectLst/>
                <a:uLnTx/>
                <a:uFillTx/>
                <a:latin typeface="Calibri" panose="020F0502020204030204"/>
                <a:ea typeface="新細明體" panose="02020500000000000000" pitchFamily="18" charset="-120"/>
                <a:cs typeface="+mn-cs"/>
              </a:rPr>
              <a:t>No</a:t>
            </a:r>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pic>
        <p:nvPicPr>
          <p:cNvPr id="26" name="圖片 25"/>
          <p:cNvPicPr>
            <a:picLocks noChangeAspect="1"/>
          </p:cNvPicPr>
          <p:nvPr/>
        </p:nvPicPr>
        <p:blipFill>
          <a:blip r:embed="rId5"/>
          <a:stretch>
            <a:fillRect/>
          </a:stretch>
        </p:blipFill>
        <p:spPr>
          <a:xfrm>
            <a:off x="4527358" y="1825625"/>
            <a:ext cx="274307" cy="1494693"/>
          </a:xfrm>
          <a:prstGeom prst="rect">
            <a:avLst/>
          </a:prstGeom>
        </p:spPr>
      </p:pic>
      <p:sp>
        <p:nvSpPr>
          <p:cNvPr id="28" name="向右箭號 27"/>
          <p:cNvSpPr/>
          <p:nvPr/>
        </p:nvSpPr>
        <p:spPr>
          <a:xfrm>
            <a:off x="4850604" y="2289279"/>
            <a:ext cx="423081" cy="56108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8" name="文字方塊 7"/>
          <p:cNvSpPr txBox="1"/>
          <p:nvPr/>
        </p:nvSpPr>
        <p:spPr>
          <a:xfrm>
            <a:off x="6069441" y="3437310"/>
            <a:ext cx="1308273"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FF0000"/>
                </a:solidFill>
                <a:effectLst/>
                <a:uLnTx/>
                <a:uFillTx/>
                <a:latin typeface="Calibri" panose="020F0502020204030204"/>
                <a:ea typeface="新細明體" panose="02020500000000000000" pitchFamily="18" charset="-120"/>
                <a:cs typeface="+mn-cs"/>
              </a:rPr>
              <a:t>Yes</a:t>
            </a:r>
            <a:endParaRPr kumimoji="0" lang="zh-TW" altLang="en-US" sz="2400" b="0" i="0" u="none" strike="noStrike" kern="1200" cap="none" spc="0" normalizeH="0" baseline="0" noProof="0" dirty="0">
              <a:ln>
                <a:noFill/>
              </a:ln>
              <a:solidFill>
                <a:srgbClr val="FF0000"/>
              </a:solidFill>
              <a:effectLst/>
              <a:uLnTx/>
              <a:uFillTx/>
              <a:latin typeface="Calibri" panose="020F0502020204030204"/>
              <a:ea typeface="新細明體" panose="02020500000000000000" pitchFamily="18" charset="-120"/>
              <a:cs typeface="+mn-cs"/>
            </a:endParaRPr>
          </a:p>
        </p:txBody>
      </p:sp>
      <p:sp>
        <p:nvSpPr>
          <p:cNvPr id="18" name="文字方塊 17"/>
          <p:cNvSpPr txBox="1"/>
          <p:nvPr/>
        </p:nvSpPr>
        <p:spPr>
          <a:xfrm>
            <a:off x="7580904" y="4960288"/>
            <a:ext cx="1308273"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0000FF"/>
                </a:solidFill>
                <a:effectLst/>
                <a:uLnTx/>
                <a:uFillTx/>
                <a:latin typeface="Calibri" panose="020F0502020204030204"/>
                <a:ea typeface="新細明體" panose="02020500000000000000" pitchFamily="18" charset="-120"/>
                <a:cs typeface="+mn-cs"/>
              </a:rPr>
              <a:t>No</a:t>
            </a:r>
            <a:endParaRPr kumimoji="0" lang="zh-TW" altLang="en-US" sz="2400" b="0" i="0" u="none" strike="noStrike" kern="1200" cap="none" spc="0" normalizeH="0" baseline="0" noProof="0" dirty="0">
              <a:ln>
                <a:noFill/>
              </a:ln>
              <a:solidFill>
                <a:srgbClr val="0000FF"/>
              </a:solidFill>
              <a:effectLst/>
              <a:uLnTx/>
              <a:uFillTx/>
              <a:latin typeface="Calibri" panose="020F0502020204030204"/>
              <a:ea typeface="新細明體" panose="02020500000000000000" pitchFamily="18" charset="-120"/>
              <a:cs typeface="+mn-cs"/>
            </a:endParaRPr>
          </a:p>
        </p:txBody>
      </p:sp>
      <p:sp>
        <p:nvSpPr>
          <p:cNvPr id="10" name="文字方塊 9"/>
          <p:cNvSpPr txBox="1"/>
          <p:nvPr/>
        </p:nvSpPr>
        <p:spPr>
          <a:xfrm>
            <a:off x="385020" y="4483235"/>
            <a:ext cx="1750143"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srgbClr val="FF0000"/>
                </a:solidFill>
                <a:effectLst/>
                <a:uLnTx/>
                <a:uFillTx/>
                <a:latin typeface="Calibri" panose="020F0502020204030204"/>
                <a:ea typeface="新細明體" panose="02020500000000000000" pitchFamily="18" charset="-120"/>
                <a:cs typeface="+mn-cs"/>
              </a:rPr>
              <a:t>训练数据</a:t>
            </a:r>
            <a:endParaRPr kumimoji="0" lang="zh-TW" altLang="en-US" sz="2800" b="0" i="0" u="none" strike="noStrike" kern="1200" cap="none" spc="0" normalizeH="0" baseline="0" noProof="0" dirty="0">
              <a:ln>
                <a:noFill/>
              </a:ln>
              <a:solidFill>
                <a:srgbClr val="FF0000"/>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2902046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758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8" grpId="0"/>
      <p:bldP spid="18" grpId="0"/>
      <p:bldP spid="10"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CN" altLang="en-US" dirty="0"/>
              <a:t>多分类</a:t>
            </a:r>
            <a:endParaRPr lang="zh-TW" altLang="en-US" dirty="0"/>
          </a:p>
        </p:txBody>
      </p:sp>
      <p:pic>
        <p:nvPicPr>
          <p:cNvPr id="34818" name="Picture 2" descr="http://top-breaking-news.com/wp-content/uploads/2016/03/Twitter-new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3507" y="2424793"/>
            <a:ext cx="5002893" cy="3752170"/>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p:cNvSpPr/>
          <p:nvPr/>
        </p:nvSpPr>
        <p:spPr>
          <a:xfrm>
            <a:off x="4695519" y="1998726"/>
            <a:ext cx="1719619" cy="1244051"/>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函数</a:t>
            </a:r>
            <a:endParaRPr kumimoji="0" lang="zh-TW" altLang="en-US" sz="2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7" name="向右箭號 6"/>
          <p:cNvSpPr/>
          <p:nvPr/>
        </p:nvSpPr>
        <p:spPr>
          <a:xfrm>
            <a:off x="6501881" y="2340206"/>
            <a:ext cx="423081" cy="56108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pic>
        <p:nvPicPr>
          <p:cNvPr id="8" name="圖片 7"/>
          <p:cNvPicPr>
            <a:picLocks noChangeAspect="1"/>
          </p:cNvPicPr>
          <p:nvPr/>
        </p:nvPicPr>
        <p:blipFill>
          <a:blip r:embed="rId3"/>
          <a:stretch>
            <a:fillRect/>
          </a:stretch>
        </p:blipFill>
        <p:spPr>
          <a:xfrm>
            <a:off x="3863888" y="1873404"/>
            <a:ext cx="274307" cy="1494693"/>
          </a:xfrm>
          <a:prstGeom prst="rect">
            <a:avLst/>
          </a:prstGeom>
        </p:spPr>
      </p:pic>
      <p:sp>
        <p:nvSpPr>
          <p:cNvPr id="9" name="向右箭號 8"/>
          <p:cNvSpPr/>
          <p:nvPr/>
        </p:nvSpPr>
        <p:spPr>
          <a:xfrm>
            <a:off x="4196202" y="2340207"/>
            <a:ext cx="423081" cy="56108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pic>
        <p:nvPicPr>
          <p:cNvPr id="10" name="圖片 9"/>
          <p:cNvPicPr>
            <a:picLocks noChangeAspect="1"/>
          </p:cNvPicPr>
          <p:nvPr/>
        </p:nvPicPr>
        <p:blipFill>
          <a:blip r:embed="rId4"/>
          <a:stretch>
            <a:fillRect/>
          </a:stretch>
        </p:blipFill>
        <p:spPr>
          <a:xfrm>
            <a:off x="6963394" y="1911207"/>
            <a:ext cx="292260" cy="1510931"/>
          </a:xfrm>
          <a:prstGeom prst="rect">
            <a:avLst/>
          </a:prstGeom>
        </p:spPr>
      </p:pic>
      <p:sp>
        <p:nvSpPr>
          <p:cNvPr id="13" name="文字方塊 12"/>
          <p:cNvSpPr txBox="1"/>
          <p:nvPr/>
        </p:nvSpPr>
        <p:spPr>
          <a:xfrm>
            <a:off x="7654276" y="1344063"/>
            <a:ext cx="139700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政治</a:t>
            </a:r>
          </a:p>
        </p:txBody>
      </p:sp>
      <p:sp>
        <p:nvSpPr>
          <p:cNvPr id="14" name="文字方塊 13"/>
          <p:cNvSpPr txBox="1"/>
          <p:nvPr/>
        </p:nvSpPr>
        <p:spPr>
          <a:xfrm>
            <a:off x="7654276" y="3375826"/>
            <a:ext cx="1221423"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體育</a:t>
            </a:r>
          </a:p>
        </p:txBody>
      </p:sp>
      <p:cxnSp>
        <p:nvCxnSpPr>
          <p:cNvPr id="15" name="直線單箭頭接點 14"/>
          <p:cNvCxnSpPr/>
          <p:nvPr/>
        </p:nvCxnSpPr>
        <p:spPr>
          <a:xfrm flipV="1">
            <a:off x="7132774" y="1663356"/>
            <a:ext cx="457200" cy="461665"/>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單箭頭接點 15"/>
          <p:cNvCxnSpPr/>
          <p:nvPr/>
        </p:nvCxnSpPr>
        <p:spPr>
          <a:xfrm flipV="1">
            <a:off x="7119742" y="2255367"/>
            <a:ext cx="684168" cy="215785"/>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單箭頭接點 16"/>
          <p:cNvCxnSpPr/>
          <p:nvPr/>
        </p:nvCxnSpPr>
        <p:spPr>
          <a:xfrm>
            <a:off x="7132774" y="3242838"/>
            <a:ext cx="497231" cy="269099"/>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18" name="文字方塊 17"/>
          <p:cNvSpPr txBox="1"/>
          <p:nvPr/>
        </p:nvSpPr>
        <p:spPr>
          <a:xfrm>
            <a:off x="7851408" y="1998726"/>
            <a:ext cx="139700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經濟</a:t>
            </a:r>
          </a:p>
        </p:txBody>
      </p:sp>
      <p:sp>
        <p:nvSpPr>
          <p:cNvPr id="5" name="手繪多邊形 4"/>
          <p:cNvSpPr/>
          <p:nvPr/>
        </p:nvSpPr>
        <p:spPr>
          <a:xfrm rot="20465565">
            <a:off x="2938675" y="2526869"/>
            <a:ext cx="971011" cy="453851"/>
          </a:xfrm>
          <a:custGeom>
            <a:avLst/>
            <a:gdLst>
              <a:gd name="connsiteX0" fmla="*/ 245297 w 971011"/>
              <a:gd name="connsiteY0" fmla="*/ 550862 h 550862"/>
              <a:gd name="connsiteX1" fmla="*/ 42097 w 971011"/>
              <a:gd name="connsiteY1" fmla="*/ 42862 h 550862"/>
              <a:gd name="connsiteX2" fmla="*/ 971011 w 971011"/>
              <a:gd name="connsiteY2" fmla="*/ 28348 h 550862"/>
            </a:gdLst>
            <a:ahLst/>
            <a:cxnLst>
              <a:cxn ang="0">
                <a:pos x="connsiteX0" y="connsiteY0"/>
              </a:cxn>
              <a:cxn ang="0">
                <a:pos x="connsiteX1" y="connsiteY1"/>
              </a:cxn>
              <a:cxn ang="0">
                <a:pos x="connsiteX2" y="connsiteY2"/>
              </a:cxn>
            </a:cxnLst>
            <a:rect l="l" t="t" r="r" b="b"/>
            <a:pathLst>
              <a:path w="971011" h="550862">
                <a:moveTo>
                  <a:pt x="245297" y="550862"/>
                </a:moveTo>
                <a:cubicBezTo>
                  <a:pt x="83221" y="340405"/>
                  <a:pt x="-78855" y="129948"/>
                  <a:pt x="42097" y="42862"/>
                </a:cubicBezTo>
                <a:cubicBezTo>
                  <a:pt x="163049" y="-44224"/>
                  <a:pt x="971011" y="28348"/>
                  <a:pt x="971011" y="28348"/>
                </a:cubicBezTo>
              </a:path>
            </a:pathLst>
          </a:custGeom>
          <a:noFill/>
          <a:ln w="76200">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pic>
        <p:nvPicPr>
          <p:cNvPr id="23" name="Picture 6" descr="https://i-gkh.ru/images/docx.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849796" y="4738432"/>
            <a:ext cx="1093850" cy="1093850"/>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6" descr="https://i-gkh.ru/images/docx.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70060" y="4751429"/>
            <a:ext cx="1093850" cy="109385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6" descr="https://i-gkh.ru/images/docx.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484890" y="4769276"/>
            <a:ext cx="1093850" cy="1093850"/>
          </a:xfrm>
          <a:prstGeom prst="rect">
            <a:avLst/>
          </a:prstGeom>
          <a:noFill/>
          <a:extLst>
            <a:ext uri="{909E8E84-426E-40DD-AFC4-6F175D3DCCD1}">
              <a14:hiddenFill xmlns:a14="http://schemas.microsoft.com/office/drawing/2010/main">
                <a:solidFill>
                  <a:srgbClr val="FFFFFF"/>
                </a:solidFill>
              </a14:hiddenFill>
            </a:ext>
          </a:extLst>
        </p:spPr>
      </p:pic>
      <p:sp>
        <p:nvSpPr>
          <p:cNvPr id="26" name="文字方塊 25"/>
          <p:cNvSpPr txBox="1"/>
          <p:nvPr/>
        </p:nvSpPr>
        <p:spPr>
          <a:xfrm>
            <a:off x="4787121" y="5832691"/>
            <a:ext cx="121920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體育</a:t>
            </a:r>
          </a:p>
        </p:txBody>
      </p:sp>
      <p:sp>
        <p:nvSpPr>
          <p:cNvPr id="27" name="文字方塊 26"/>
          <p:cNvSpPr txBox="1"/>
          <p:nvPr/>
        </p:nvSpPr>
        <p:spPr>
          <a:xfrm>
            <a:off x="6077672" y="5835110"/>
            <a:ext cx="121920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政治</a:t>
            </a:r>
          </a:p>
        </p:txBody>
      </p:sp>
      <p:sp>
        <p:nvSpPr>
          <p:cNvPr id="28" name="文字方塊 27"/>
          <p:cNvSpPr txBox="1"/>
          <p:nvPr/>
        </p:nvSpPr>
        <p:spPr>
          <a:xfrm>
            <a:off x="7422215" y="5860297"/>
            <a:ext cx="121920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財經</a:t>
            </a:r>
          </a:p>
        </p:txBody>
      </p:sp>
      <p:sp>
        <p:nvSpPr>
          <p:cNvPr id="29" name="文字方塊 28"/>
          <p:cNvSpPr txBox="1"/>
          <p:nvPr/>
        </p:nvSpPr>
        <p:spPr>
          <a:xfrm>
            <a:off x="5366536" y="4172286"/>
            <a:ext cx="2641471"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rPr>
              <a:t>训练数据</a:t>
            </a:r>
            <a:endParaRPr kumimoji="0" lang="zh-TW" altLang="en-US" sz="2800" b="0"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endParaRPr>
          </a:p>
        </p:txBody>
      </p:sp>
      <p:sp>
        <p:nvSpPr>
          <p:cNvPr id="3" name="矩形 2"/>
          <p:cNvSpPr/>
          <p:nvPr/>
        </p:nvSpPr>
        <p:spPr>
          <a:xfrm>
            <a:off x="4670568" y="4160203"/>
            <a:ext cx="4096061" cy="2250307"/>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1" name="文字方塊 10"/>
          <p:cNvSpPr txBox="1"/>
          <p:nvPr/>
        </p:nvSpPr>
        <p:spPr>
          <a:xfrm>
            <a:off x="419205" y="1752504"/>
            <a:ext cx="2235701"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1" u="sng"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文档分类</a:t>
            </a:r>
            <a:endParaRPr kumimoji="0" lang="zh-TW" altLang="en-US" sz="2800" b="1" i="1" u="sng"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1929603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25"/>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4"/>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3"/>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26"/>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27"/>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9" grpId="0" animBg="1"/>
      <p:bldP spid="13" grpId="0"/>
      <p:bldP spid="14" grpId="0"/>
      <p:bldP spid="18" grpId="0"/>
      <p:bldP spid="5" grpId="0" animBg="1"/>
      <p:bldP spid="26" grpId="0"/>
      <p:bldP spid="27" grpId="0"/>
      <p:bldP spid="28" grpId="0"/>
      <p:bldP spid="29" grpId="0"/>
      <p:bldP spid="3"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5F8766-11C7-449B-BC02-641A61E8E042}"/>
              </a:ext>
            </a:extLst>
          </p:cNvPr>
          <p:cNvSpPr>
            <a:spLocks noGrp="1"/>
          </p:cNvSpPr>
          <p:nvPr>
            <p:ph type="title"/>
          </p:nvPr>
        </p:nvSpPr>
        <p:spPr>
          <a:xfrm>
            <a:off x="457200" y="16044"/>
            <a:ext cx="8229600" cy="993717"/>
          </a:xfrm>
        </p:spPr>
        <p:txBody>
          <a:bodyPr/>
          <a:lstStyle/>
          <a:p>
            <a:r>
              <a:rPr lang="en-US" altLang="zh-CN" dirty="0" err="1"/>
              <a:t>Midjourney</a:t>
            </a:r>
            <a:r>
              <a:rPr lang="en-US" altLang="zh-CN" dirty="0"/>
              <a:t>, 2022</a:t>
            </a:r>
            <a:endParaRPr lang="zh-CN" altLang="en-US" dirty="0"/>
          </a:p>
        </p:txBody>
      </p:sp>
      <p:sp>
        <p:nvSpPr>
          <p:cNvPr id="3" name="内容占位符 2">
            <a:extLst>
              <a:ext uri="{FF2B5EF4-FFF2-40B4-BE49-F238E27FC236}">
                <a16:creationId xmlns:a16="http://schemas.microsoft.com/office/drawing/2014/main" id="{90FF38A0-86EE-43DF-9A0F-120E43B4603C}"/>
              </a:ext>
            </a:extLst>
          </p:cNvPr>
          <p:cNvSpPr>
            <a:spLocks noGrp="1"/>
          </p:cNvSpPr>
          <p:nvPr>
            <p:ph idx="1"/>
          </p:nvPr>
        </p:nvSpPr>
        <p:spPr>
          <a:xfrm>
            <a:off x="107504" y="5877271"/>
            <a:ext cx="8856984" cy="964683"/>
          </a:xfrm>
        </p:spPr>
        <p:txBody>
          <a:bodyPr>
            <a:noAutofit/>
          </a:bodyPr>
          <a:lstStyle/>
          <a:p>
            <a:pPr marL="0" marR="0" lvl="0" indent="0" algn="l" defTabSz="914400" rtl="0" eaLnBrk="1" fontAlgn="auto" latinLnBrk="0" hangingPunct="1">
              <a:spcBef>
                <a:spcPct val="20000"/>
              </a:spcBef>
              <a:spcAft>
                <a:spcPts val="0"/>
              </a:spcAft>
              <a:buClrTx/>
              <a:buSzTx/>
              <a:buFont typeface="Arial" pitchFamily="34" charset="0"/>
              <a:buNone/>
              <a:tabLst/>
              <a:defRPr/>
            </a:pPr>
            <a:r>
              <a:rPr kumimoji="0" lang="en-US" altLang="zh-CN" sz="20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2022</a:t>
            </a:r>
            <a:r>
              <a:rPr kumimoji="0" lang="zh-CN" altLang="en-US" sz="20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年</a:t>
            </a:r>
            <a:r>
              <a:rPr kumimoji="0" lang="en-US" altLang="zh-CN" sz="20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8</a:t>
            </a:r>
            <a:r>
              <a:rPr kumimoji="0" lang="zh-CN" altLang="en-US" sz="20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月</a:t>
            </a:r>
            <a:r>
              <a:rPr kumimoji="0" lang="en-US" altLang="zh-CN" sz="20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26</a:t>
            </a:r>
            <a:r>
              <a:rPr kumimoji="0" lang="zh-CN" altLang="en-US" sz="20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日，</a:t>
            </a:r>
            <a:r>
              <a:rPr kumimoji="0" lang="en-US" altLang="zh-CN" sz="20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a:t>
            </a:r>
            <a:r>
              <a:rPr kumimoji="0" lang="zh-CN" altLang="en-US" sz="20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太空歌剧院（</a:t>
            </a:r>
            <a:r>
              <a:rPr kumimoji="0" lang="en-US" altLang="zh-CN" sz="20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Théâtre </a:t>
            </a:r>
            <a:r>
              <a:rPr kumimoji="0" lang="en-US" altLang="zh-CN" sz="2000" b="0" i="0" u="none" strike="noStrike" kern="1200" cap="none" spc="0" normalizeH="0" baseline="0" noProof="0" dirty="0" err="1">
                <a:ln>
                  <a:noFill/>
                </a:ln>
                <a:solidFill>
                  <a:prstClr val="black"/>
                </a:solidFill>
                <a:effectLst/>
                <a:uLnTx/>
                <a:uFillTx/>
                <a:latin typeface="Calibri"/>
                <a:ea typeface="宋体" panose="02010600030101010101" pitchFamily="2" charset="-122"/>
                <a:cs typeface="+mn-cs"/>
              </a:rPr>
              <a:t>D‘opéra</a:t>
            </a:r>
            <a:r>
              <a:rPr kumimoji="0" lang="en-US" altLang="zh-CN" sz="20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 Spatial</a:t>
            </a:r>
            <a:r>
              <a:rPr kumimoji="0" lang="zh-CN" altLang="en-US" sz="20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a:t>
            </a:r>
            <a:r>
              <a:rPr kumimoji="0" lang="en-US" altLang="zh-CN" sz="20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a:t>
            </a:r>
            <a:r>
              <a:rPr kumimoji="0" lang="zh-CN" altLang="en-US" sz="20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画作在科罗拉多州博览会美术比赛的“数字艺术”类别中获得第一名。该作品由美国桌游公司</a:t>
            </a:r>
            <a:r>
              <a:rPr kumimoji="0" lang="en-US" altLang="zh-CN" sz="20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Incarnate Games</a:t>
            </a:r>
            <a:r>
              <a:rPr kumimoji="0" lang="zh-CN" altLang="en-US" sz="20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总裁</a:t>
            </a:r>
            <a:r>
              <a:rPr kumimoji="0" lang="en-US" altLang="zh-CN" sz="20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Jason Allen</a:t>
            </a:r>
            <a:r>
              <a:rPr kumimoji="0" lang="zh-CN" altLang="en-US" sz="20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使用</a:t>
            </a:r>
            <a:r>
              <a:rPr kumimoji="0" lang="en-US" altLang="zh-CN" sz="20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AI</a:t>
            </a:r>
            <a:r>
              <a:rPr kumimoji="0" lang="zh-CN" altLang="en-US" sz="20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绘画工具</a:t>
            </a:r>
            <a:r>
              <a:rPr kumimoji="0" lang="en-US" altLang="zh-CN" sz="2000" b="0" i="0" u="none" strike="noStrike" kern="1200" cap="none" spc="0" normalizeH="0" baseline="0" noProof="0" dirty="0" err="1">
                <a:ln>
                  <a:noFill/>
                </a:ln>
                <a:solidFill>
                  <a:prstClr val="black"/>
                </a:solidFill>
                <a:effectLst/>
                <a:uLnTx/>
                <a:uFillTx/>
                <a:latin typeface="Calibri"/>
                <a:ea typeface="宋体" panose="02010600030101010101" pitchFamily="2" charset="-122"/>
                <a:cs typeface="+mn-cs"/>
              </a:rPr>
              <a:t>Midjourney</a:t>
            </a:r>
            <a:r>
              <a:rPr kumimoji="0" lang="zh-CN" altLang="en-US" sz="20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完成。</a:t>
            </a:r>
          </a:p>
        </p:txBody>
      </p:sp>
      <p:pic>
        <p:nvPicPr>
          <p:cNvPr id="4" name="图片 3">
            <a:extLst>
              <a:ext uri="{FF2B5EF4-FFF2-40B4-BE49-F238E27FC236}">
                <a16:creationId xmlns:a16="http://schemas.microsoft.com/office/drawing/2014/main" id="{DF428E6E-CC74-4334-88B7-87F3B06AFDF3}"/>
              </a:ext>
            </a:extLst>
          </p:cNvPr>
          <p:cNvPicPr>
            <a:picLocks noChangeAspect="1"/>
          </p:cNvPicPr>
          <p:nvPr/>
        </p:nvPicPr>
        <p:blipFill>
          <a:blip r:embed="rId2"/>
          <a:stretch>
            <a:fillRect/>
          </a:stretch>
        </p:blipFill>
        <p:spPr>
          <a:xfrm>
            <a:off x="906252" y="1009761"/>
            <a:ext cx="7259488" cy="4838477"/>
          </a:xfrm>
          <a:prstGeom prst="rect">
            <a:avLst/>
          </a:prstGeom>
        </p:spPr>
      </p:pic>
    </p:spTree>
    <p:extLst>
      <p:ext uri="{BB962C8B-B14F-4D97-AF65-F5344CB8AC3E}">
        <p14:creationId xmlns:p14="http://schemas.microsoft.com/office/powerpoint/2010/main" val="273299684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p:cNvSpPr/>
          <p:nvPr/>
        </p:nvSpPr>
        <p:spPr>
          <a:xfrm>
            <a:off x="1444474" y="3821373"/>
            <a:ext cx="4719373" cy="2159143"/>
          </a:xfrm>
          <a:prstGeom prst="rect">
            <a:avLst/>
          </a:prstGeom>
          <a:ln>
            <a:noFill/>
          </a:ln>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2" name="標題 1"/>
          <p:cNvSpPr>
            <a:spLocks noGrp="1"/>
          </p:cNvSpPr>
          <p:nvPr>
            <p:ph type="title"/>
          </p:nvPr>
        </p:nvSpPr>
        <p:spPr/>
        <p:txBody>
          <a:bodyPr/>
          <a:lstStyle/>
          <a:p>
            <a:r>
              <a:rPr lang="zh-CN" altLang="en-US" dirty="0"/>
              <a:t>学习导图</a:t>
            </a:r>
            <a:endParaRPr lang="zh-TW" altLang="en-US" dirty="0"/>
          </a:p>
        </p:txBody>
      </p:sp>
      <p:sp>
        <p:nvSpPr>
          <p:cNvPr id="7" name="文字方塊 6"/>
          <p:cNvSpPr txBox="1"/>
          <p:nvPr/>
        </p:nvSpPr>
        <p:spPr>
          <a:xfrm>
            <a:off x="1105349" y="1808548"/>
            <a:ext cx="2670238" cy="461665"/>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回归</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0" name="矩形 9"/>
          <p:cNvSpPr/>
          <p:nvPr/>
        </p:nvSpPr>
        <p:spPr>
          <a:xfrm>
            <a:off x="1105349" y="2599143"/>
            <a:ext cx="2670238" cy="3392944"/>
          </a:xfrm>
          <a:prstGeom prst="rect">
            <a:avLst/>
          </a:prstGeom>
          <a:ln>
            <a:noFill/>
          </a:ln>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18" name="矩形 17"/>
          <p:cNvSpPr/>
          <p:nvPr/>
        </p:nvSpPr>
        <p:spPr>
          <a:xfrm>
            <a:off x="1522502" y="2886573"/>
            <a:ext cx="1792282" cy="697384"/>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400" dirty="0">
                <a:solidFill>
                  <a:prstClr val="white"/>
                </a:solidFill>
                <a:latin typeface="Calibri" panose="020F0502020204030204"/>
                <a:ea typeface="新細明體" panose="02020500000000000000" pitchFamily="18" charset="-120"/>
              </a:rPr>
              <a:t>线性模型</a:t>
            </a:r>
            <a:endParaRPr kumimoji="0" lang="zh-TW" altLang="en-US" sz="24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27" name="文字方塊 26"/>
          <p:cNvSpPr txBox="1"/>
          <p:nvPr/>
        </p:nvSpPr>
        <p:spPr>
          <a:xfrm>
            <a:off x="2673307" y="5517648"/>
            <a:ext cx="2039409"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分类</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8" name="矩形 27"/>
          <p:cNvSpPr/>
          <p:nvPr/>
        </p:nvSpPr>
        <p:spPr>
          <a:xfrm>
            <a:off x="1353335" y="4074165"/>
            <a:ext cx="4535352" cy="146094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0" name="矩形 19"/>
          <p:cNvSpPr/>
          <p:nvPr/>
        </p:nvSpPr>
        <p:spPr>
          <a:xfrm>
            <a:off x="1563637" y="4245303"/>
            <a:ext cx="1787219" cy="788709"/>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深度学习</a:t>
            </a:r>
            <a:endParaRPr kumimoji="0" lang="zh-TW" altLang="en-US" sz="24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29" name="文字方塊 28"/>
          <p:cNvSpPr txBox="1"/>
          <p:nvPr/>
        </p:nvSpPr>
        <p:spPr>
          <a:xfrm>
            <a:off x="2333832" y="5040158"/>
            <a:ext cx="253002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非线性模型</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32" name="直線單箭頭接點 31"/>
          <p:cNvCxnSpPr>
            <a:endCxn id="18" idx="0"/>
          </p:cNvCxnSpPr>
          <p:nvPr/>
        </p:nvCxnSpPr>
        <p:spPr>
          <a:xfrm flipH="1">
            <a:off x="2418643" y="2277607"/>
            <a:ext cx="0" cy="60896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單箭頭接點 33"/>
          <p:cNvCxnSpPr/>
          <p:nvPr/>
        </p:nvCxnSpPr>
        <p:spPr>
          <a:xfrm>
            <a:off x="2418643" y="3583957"/>
            <a:ext cx="0" cy="63270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947511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8" grpId="0" animBg="1"/>
      <p:bldP spid="20" grpId="0" animBg="1"/>
      <p:bldP spid="29"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CN" altLang="en-US" dirty="0"/>
              <a:t>分类</a:t>
            </a:r>
            <a:r>
              <a:rPr lang="en-US" altLang="zh-TW" dirty="0"/>
              <a:t> – </a:t>
            </a:r>
            <a:r>
              <a:rPr lang="zh-CN" altLang="en-US" dirty="0"/>
              <a:t>深度学习</a:t>
            </a:r>
            <a:endParaRPr lang="zh-TW" altLang="en-US" dirty="0"/>
          </a:p>
        </p:txBody>
      </p:sp>
      <p:sp>
        <p:nvSpPr>
          <p:cNvPr id="3" name="內容版面配置區 2"/>
          <p:cNvSpPr>
            <a:spLocks noGrp="1"/>
          </p:cNvSpPr>
          <p:nvPr>
            <p:ph idx="1"/>
          </p:nvPr>
        </p:nvSpPr>
        <p:spPr/>
        <p:txBody>
          <a:bodyPr/>
          <a:lstStyle/>
          <a:p>
            <a:r>
              <a:rPr lang="zh-CN" altLang="en-US" dirty="0"/>
              <a:t>图像识别</a:t>
            </a:r>
            <a:endParaRPr lang="zh-TW" altLang="en-US" dirty="0"/>
          </a:p>
        </p:txBody>
      </p:sp>
      <p:sp>
        <p:nvSpPr>
          <p:cNvPr id="4" name="矩形 3"/>
          <p:cNvSpPr/>
          <p:nvPr/>
        </p:nvSpPr>
        <p:spPr>
          <a:xfrm>
            <a:off x="2115045" y="3391847"/>
            <a:ext cx="1719619" cy="1244051"/>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函数</a:t>
            </a:r>
            <a:endParaRPr kumimoji="0" lang="zh-TW" altLang="en-US" sz="2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5" name="向右箭號 4"/>
          <p:cNvSpPr/>
          <p:nvPr/>
        </p:nvSpPr>
        <p:spPr>
          <a:xfrm>
            <a:off x="3921407" y="3733327"/>
            <a:ext cx="423081" cy="56108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pic>
        <p:nvPicPr>
          <p:cNvPr id="6" name="圖片 5"/>
          <p:cNvPicPr>
            <a:picLocks noChangeAspect="1"/>
          </p:cNvPicPr>
          <p:nvPr/>
        </p:nvPicPr>
        <p:blipFill>
          <a:blip r:embed="rId2"/>
          <a:stretch>
            <a:fillRect/>
          </a:stretch>
        </p:blipFill>
        <p:spPr>
          <a:xfrm>
            <a:off x="1283414" y="3266525"/>
            <a:ext cx="274307" cy="1494693"/>
          </a:xfrm>
          <a:prstGeom prst="rect">
            <a:avLst/>
          </a:prstGeom>
        </p:spPr>
      </p:pic>
      <p:sp>
        <p:nvSpPr>
          <p:cNvPr id="7" name="向右箭號 6"/>
          <p:cNvSpPr/>
          <p:nvPr/>
        </p:nvSpPr>
        <p:spPr>
          <a:xfrm>
            <a:off x="1615728" y="3733328"/>
            <a:ext cx="423081" cy="56108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pic>
        <p:nvPicPr>
          <p:cNvPr id="8" name="圖片 7"/>
          <p:cNvPicPr>
            <a:picLocks noChangeAspect="1"/>
          </p:cNvPicPr>
          <p:nvPr/>
        </p:nvPicPr>
        <p:blipFill>
          <a:blip r:embed="rId3"/>
          <a:stretch>
            <a:fillRect/>
          </a:stretch>
        </p:blipFill>
        <p:spPr>
          <a:xfrm>
            <a:off x="4382920" y="3304328"/>
            <a:ext cx="292260" cy="1510931"/>
          </a:xfrm>
          <a:prstGeom prst="rect">
            <a:avLst/>
          </a:prstGeom>
        </p:spPr>
      </p:pic>
      <p:sp>
        <p:nvSpPr>
          <p:cNvPr id="9" name="矩形 8"/>
          <p:cNvSpPr/>
          <p:nvPr/>
        </p:nvSpPr>
        <p:spPr>
          <a:xfrm>
            <a:off x="7450806" y="2848898"/>
            <a:ext cx="1470724" cy="46166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222222"/>
                </a:solidFill>
                <a:effectLst/>
                <a:uLnTx/>
                <a:uFillTx/>
                <a:latin typeface="Arial" panose="020B0604020202020204" pitchFamily="34" charset="0"/>
                <a:ea typeface="新細明體" panose="02020500000000000000" pitchFamily="18" charset="-120"/>
                <a:cs typeface="+mn-cs"/>
              </a:rPr>
              <a:t>“monkey”</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pic>
        <p:nvPicPr>
          <p:cNvPr id="10" name="圖片 9"/>
          <p:cNvPicPr>
            <a:picLocks noChangeAspect="1"/>
          </p:cNvPicPr>
          <p:nvPr/>
        </p:nvPicPr>
        <p:blipFill>
          <a:blip r:embed="rId4"/>
          <a:stretch>
            <a:fillRect/>
          </a:stretch>
        </p:blipFill>
        <p:spPr>
          <a:xfrm>
            <a:off x="6549550" y="2595440"/>
            <a:ext cx="931280" cy="1051432"/>
          </a:xfrm>
          <a:prstGeom prst="rect">
            <a:avLst/>
          </a:prstGeom>
        </p:spPr>
      </p:pic>
      <p:pic>
        <p:nvPicPr>
          <p:cNvPr id="11" name="圖片 10"/>
          <p:cNvPicPr>
            <a:picLocks noChangeAspect="1"/>
          </p:cNvPicPr>
          <p:nvPr/>
        </p:nvPicPr>
        <p:blipFill>
          <a:blip r:embed="rId5"/>
          <a:stretch>
            <a:fillRect/>
          </a:stretch>
        </p:blipFill>
        <p:spPr>
          <a:xfrm>
            <a:off x="6549550" y="3852215"/>
            <a:ext cx="899978" cy="1075096"/>
          </a:xfrm>
          <a:prstGeom prst="rect">
            <a:avLst/>
          </a:prstGeom>
        </p:spPr>
      </p:pic>
      <p:sp>
        <p:nvSpPr>
          <p:cNvPr id="13" name="文字方塊 12"/>
          <p:cNvSpPr txBox="1"/>
          <p:nvPr/>
        </p:nvSpPr>
        <p:spPr>
          <a:xfrm>
            <a:off x="7468744" y="4197487"/>
            <a:ext cx="798022"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“cat”</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4" name="文字方塊 13"/>
          <p:cNvSpPr txBox="1"/>
          <p:nvPr/>
        </p:nvSpPr>
        <p:spPr>
          <a:xfrm>
            <a:off x="7480830" y="5492762"/>
            <a:ext cx="798022"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“dog”</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pic>
        <p:nvPicPr>
          <p:cNvPr id="15" name="Picture 12" descr="https://encrypted-tbn1.gstatic.com/images?q=tbn:ANd9GcRcwlRKAlSIaCI4W5PRYVbuBQQXifF-56bFqAjh9DMe-_3Lh8_YKw"/>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83414" y="5243016"/>
            <a:ext cx="1351186" cy="1025734"/>
          </a:xfrm>
          <a:prstGeom prst="rect">
            <a:avLst/>
          </a:prstGeom>
          <a:noFill/>
          <a:extLst>
            <a:ext uri="{909E8E84-426E-40DD-AFC4-6F175D3DCCD1}">
              <a14:hiddenFill xmlns:a14="http://schemas.microsoft.com/office/drawing/2010/main">
                <a:solidFill>
                  <a:srgbClr val="FFFFFF"/>
                </a:solidFill>
              </a14:hiddenFill>
            </a:ext>
          </a:extLst>
        </p:spPr>
      </p:pic>
      <p:pic>
        <p:nvPicPr>
          <p:cNvPr id="16" name="圖片 15"/>
          <p:cNvPicPr>
            <a:picLocks noChangeAspect="1"/>
          </p:cNvPicPr>
          <p:nvPr/>
        </p:nvPicPr>
        <p:blipFill>
          <a:blip r:embed="rId7"/>
          <a:stretch>
            <a:fillRect/>
          </a:stretch>
        </p:blipFill>
        <p:spPr>
          <a:xfrm>
            <a:off x="6553051" y="5132654"/>
            <a:ext cx="915693" cy="1181883"/>
          </a:xfrm>
          <a:prstGeom prst="rect">
            <a:avLst/>
          </a:prstGeom>
        </p:spPr>
      </p:pic>
      <p:sp>
        <p:nvSpPr>
          <p:cNvPr id="17" name="弧形向右箭號 16"/>
          <p:cNvSpPr/>
          <p:nvPr/>
        </p:nvSpPr>
        <p:spPr>
          <a:xfrm flipV="1">
            <a:off x="628650" y="3908080"/>
            <a:ext cx="630014" cy="1917302"/>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18" name="文字方塊 17"/>
          <p:cNvSpPr txBox="1"/>
          <p:nvPr/>
        </p:nvSpPr>
        <p:spPr>
          <a:xfrm>
            <a:off x="4795571" y="2594812"/>
            <a:ext cx="139700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“monkey”</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9" name="文字方塊 18"/>
          <p:cNvSpPr txBox="1"/>
          <p:nvPr/>
        </p:nvSpPr>
        <p:spPr>
          <a:xfrm>
            <a:off x="5223436" y="3307293"/>
            <a:ext cx="139700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“cat”</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0" name="文字方塊 19"/>
          <p:cNvSpPr txBox="1"/>
          <p:nvPr/>
        </p:nvSpPr>
        <p:spPr>
          <a:xfrm>
            <a:off x="5073802" y="4768947"/>
            <a:ext cx="1221423"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“dog”</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22" name="直線單箭頭接點 21"/>
          <p:cNvCxnSpPr/>
          <p:nvPr/>
        </p:nvCxnSpPr>
        <p:spPr>
          <a:xfrm flipV="1">
            <a:off x="4552300" y="3056477"/>
            <a:ext cx="457200" cy="461665"/>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單箭頭接點 22"/>
          <p:cNvCxnSpPr>
            <a:cxnSpLocks/>
          </p:cNvCxnSpPr>
          <p:nvPr/>
        </p:nvCxnSpPr>
        <p:spPr>
          <a:xfrm flipV="1">
            <a:off x="4539268" y="3648488"/>
            <a:ext cx="684168" cy="215785"/>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線單箭頭接點 24"/>
          <p:cNvCxnSpPr/>
          <p:nvPr/>
        </p:nvCxnSpPr>
        <p:spPr>
          <a:xfrm>
            <a:off x="4552300" y="4635959"/>
            <a:ext cx="497231" cy="269099"/>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24" name="文字方塊 23"/>
          <p:cNvSpPr txBox="1"/>
          <p:nvPr/>
        </p:nvSpPr>
        <p:spPr>
          <a:xfrm>
            <a:off x="6160094" y="1877973"/>
            <a:ext cx="2641471"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rPr>
              <a:t>训练数据</a:t>
            </a:r>
            <a:endParaRPr kumimoji="0" lang="zh-TW" altLang="en-US" sz="2800" b="0"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endParaRPr>
          </a:p>
        </p:txBody>
      </p:sp>
      <p:sp>
        <p:nvSpPr>
          <p:cNvPr id="26" name="矩形 25"/>
          <p:cNvSpPr/>
          <p:nvPr/>
        </p:nvSpPr>
        <p:spPr>
          <a:xfrm>
            <a:off x="6339375" y="2465542"/>
            <a:ext cx="2582156" cy="4007829"/>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27" name="文字方塊 26"/>
          <p:cNvSpPr txBox="1"/>
          <p:nvPr/>
        </p:nvSpPr>
        <p:spPr>
          <a:xfrm>
            <a:off x="3166252" y="5331658"/>
            <a:ext cx="2886908"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rPr>
              <a:t>每个可能的类别</a:t>
            </a:r>
            <a:endParaRPr kumimoji="0" lang="zh-TW" altLang="en-US" sz="2800" b="0"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endParaRPr>
          </a:p>
        </p:txBody>
      </p:sp>
      <p:grpSp>
        <p:nvGrpSpPr>
          <p:cNvPr id="21" name="群組 20"/>
          <p:cNvGrpSpPr/>
          <p:nvPr/>
        </p:nvGrpSpPr>
        <p:grpSpPr>
          <a:xfrm>
            <a:off x="974085" y="2482784"/>
            <a:ext cx="3907267" cy="1003780"/>
            <a:chOff x="974085" y="2482784"/>
            <a:chExt cx="3907267" cy="1003780"/>
          </a:xfrm>
        </p:grpSpPr>
        <p:sp>
          <p:nvSpPr>
            <p:cNvPr id="29" name="文字方塊 28"/>
            <p:cNvSpPr txBox="1"/>
            <p:nvPr/>
          </p:nvSpPr>
          <p:spPr>
            <a:xfrm>
              <a:off x="974085" y="2482784"/>
              <a:ext cx="3907267"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srgbClr val="0000FF"/>
                  </a:solidFill>
                  <a:effectLst/>
                  <a:uLnTx/>
                  <a:uFillTx/>
                  <a:latin typeface="Calibri" panose="020F0502020204030204"/>
                  <a:ea typeface="新細明體" panose="02020500000000000000" pitchFamily="18" charset="-120"/>
                  <a:cs typeface="+mn-cs"/>
                </a:rPr>
                <a:t>层次结构</a:t>
              </a:r>
              <a:endParaRPr kumimoji="0" lang="zh-TW" altLang="en-US" sz="2800" b="0" i="0" u="none" strike="noStrike" kern="1200" cap="none" spc="0" normalizeH="0" baseline="0" noProof="0" dirty="0">
                <a:ln>
                  <a:noFill/>
                </a:ln>
                <a:solidFill>
                  <a:srgbClr val="0000FF"/>
                </a:solidFill>
                <a:effectLst/>
                <a:uLnTx/>
                <a:uFillTx/>
                <a:latin typeface="Calibri" panose="020F0502020204030204"/>
                <a:ea typeface="新細明體" panose="02020500000000000000" pitchFamily="18" charset="-120"/>
                <a:cs typeface="+mn-cs"/>
              </a:endParaRPr>
            </a:p>
          </p:txBody>
        </p:sp>
        <p:sp>
          <p:nvSpPr>
            <p:cNvPr id="12" name="箭號: 向右 11"/>
            <p:cNvSpPr/>
            <p:nvPr/>
          </p:nvSpPr>
          <p:spPr>
            <a:xfrm rot="16200000">
              <a:off x="2664285" y="2804720"/>
              <a:ext cx="579946" cy="783741"/>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grpSp>
    </p:spTree>
    <p:extLst>
      <p:ext uri="{BB962C8B-B14F-4D97-AF65-F5344CB8AC3E}">
        <p14:creationId xmlns:p14="http://schemas.microsoft.com/office/powerpoint/2010/main" val="30003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1"/>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9"/>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3"/>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3" grpId="0"/>
      <p:bldP spid="14" grpId="0"/>
      <p:bldP spid="17" grpId="0" animBg="1"/>
      <p:bldP spid="18" grpId="0"/>
      <p:bldP spid="19" grpId="0"/>
      <p:bldP spid="20" grpId="0"/>
      <p:bldP spid="24" grpId="0"/>
      <p:bldP spid="26" grpId="0" animBg="1"/>
      <p:bldP spid="27"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CN" altLang="en-US" dirty="0"/>
              <a:t>分类</a:t>
            </a:r>
            <a:r>
              <a:rPr lang="en-US" altLang="zh-TW" dirty="0"/>
              <a:t> – </a:t>
            </a:r>
            <a:r>
              <a:rPr lang="zh-CN" altLang="en-US" dirty="0"/>
              <a:t>深度学习</a:t>
            </a:r>
            <a:endParaRPr lang="zh-TW" altLang="en-US" dirty="0"/>
          </a:p>
        </p:txBody>
      </p:sp>
      <p:sp>
        <p:nvSpPr>
          <p:cNvPr id="3" name="內容版面配置區 2"/>
          <p:cNvSpPr>
            <a:spLocks noGrp="1"/>
          </p:cNvSpPr>
          <p:nvPr>
            <p:ph idx="1"/>
          </p:nvPr>
        </p:nvSpPr>
        <p:spPr/>
        <p:txBody>
          <a:bodyPr/>
          <a:lstStyle/>
          <a:p>
            <a:r>
              <a:rPr lang="zh-CN" altLang="en-US" dirty="0"/>
              <a:t>下围棋</a:t>
            </a:r>
            <a:endParaRPr lang="zh-TW" altLang="en-US" dirty="0"/>
          </a:p>
        </p:txBody>
      </p:sp>
      <p:pic>
        <p:nvPicPr>
          <p:cNvPr id="4" name="Picture 6" descr="http://lgs.tw/img/xp1.png.pagespeed.ic.NzL0vritbc.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2613362" y="1438704"/>
            <a:ext cx="1592509" cy="1716372"/>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p:cNvSpPr/>
          <p:nvPr/>
        </p:nvSpPr>
        <p:spPr>
          <a:xfrm>
            <a:off x="4593164" y="1674864"/>
            <a:ext cx="1719619" cy="1244051"/>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函数</a:t>
            </a:r>
            <a:endParaRPr kumimoji="0" lang="zh-TW" altLang="en-US" sz="2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6" name="向右箭號 5"/>
          <p:cNvSpPr/>
          <p:nvPr/>
        </p:nvSpPr>
        <p:spPr>
          <a:xfrm>
            <a:off x="4181462" y="2002107"/>
            <a:ext cx="423081" cy="56108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7" name="向右箭號 6"/>
          <p:cNvSpPr/>
          <p:nvPr/>
        </p:nvSpPr>
        <p:spPr>
          <a:xfrm>
            <a:off x="6327297" y="2023649"/>
            <a:ext cx="423081" cy="56108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9" name="文字方塊 8"/>
          <p:cNvSpPr txBox="1"/>
          <p:nvPr/>
        </p:nvSpPr>
        <p:spPr>
          <a:xfrm>
            <a:off x="6570991" y="2714926"/>
            <a:ext cx="2469243"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(19 x 19 </a:t>
            </a:r>
            <a:r>
              <a:rPr kumimoji="0" lang="zh-CN"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类</a:t>
            </a: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0" name="文字方塊 9"/>
          <p:cNvSpPr txBox="1"/>
          <p:nvPr/>
        </p:nvSpPr>
        <p:spPr>
          <a:xfrm>
            <a:off x="6724285" y="1423830"/>
            <a:ext cx="2042746"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下一步</a:t>
            </a:r>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2" name="文字方塊 11"/>
          <p:cNvSpPr txBox="1"/>
          <p:nvPr/>
        </p:nvSpPr>
        <p:spPr>
          <a:xfrm>
            <a:off x="6679600" y="1876012"/>
            <a:ext cx="2252027" cy="95410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rPr>
              <a:t>每个位置是一个类别</a:t>
            </a:r>
            <a:endParaRPr kumimoji="0" lang="zh-TW" altLang="en-US" sz="2800" b="0"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endParaRPr>
          </a:p>
        </p:txBody>
      </p:sp>
      <p:grpSp>
        <p:nvGrpSpPr>
          <p:cNvPr id="27" name="群組 26"/>
          <p:cNvGrpSpPr/>
          <p:nvPr/>
        </p:nvGrpSpPr>
        <p:grpSpPr>
          <a:xfrm>
            <a:off x="272760" y="4140531"/>
            <a:ext cx="2552702" cy="2143209"/>
            <a:chOff x="6088573" y="187135"/>
            <a:chExt cx="2552702" cy="2143209"/>
          </a:xfrm>
        </p:grpSpPr>
        <p:pic>
          <p:nvPicPr>
            <p:cNvPr id="28" name="圖片 27"/>
            <p:cNvPicPr>
              <a:picLocks noChangeAspect="1"/>
            </p:cNvPicPr>
            <p:nvPr/>
          </p:nvPicPr>
          <p:blipFill>
            <a:blip r:embed="rId3"/>
            <a:stretch>
              <a:fillRect/>
            </a:stretch>
          </p:blipFill>
          <p:spPr>
            <a:xfrm>
              <a:off x="6339857" y="187135"/>
              <a:ext cx="2175493" cy="1681544"/>
            </a:xfrm>
            <a:prstGeom prst="rect">
              <a:avLst/>
            </a:prstGeom>
          </p:spPr>
        </p:pic>
        <p:sp>
          <p:nvSpPr>
            <p:cNvPr id="29" name="文字方塊 28"/>
            <p:cNvSpPr txBox="1"/>
            <p:nvPr/>
          </p:nvSpPr>
          <p:spPr>
            <a:xfrm>
              <a:off x="6088573" y="1868679"/>
              <a:ext cx="2552702"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一堆棋</a:t>
              </a:r>
              <a:r>
                <a:rPr kumimoji="0" lang="zh-CN"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谱</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grpSp>
      <p:sp>
        <p:nvSpPr>
          <p:cNvPr id="18" name="文字方塊 17"/>
          <p:cNvSpPr txBox="1"/>
          <p:nvPr/>
        </p:nvSpPr>
        <p:spPr>
          <a:xfrm>
            <a:off x="272760" y="3561151"/>
            <a:ext cx="2641471"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rPr>
              <a:t>训练数据</a:t>
            </a:r>
            <a:endParaRPr kumimoji="0" lang="zh-TW" altLang="en-US" sz="2800" b="0"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endParaRPr>
          </a:p>
        </p:txBody>
      </p:sp>
      <p:grpSp>
        <p:nvGrpSpPr>
          <p:cNvPr id="8" name="组合 7">
            <a:extLst>
              <a:ext uri="{FF2B5EF4-FFF2-40B4-BE49-F238E27FC236}">
                <a16:creationId xmlns:a16="http://schemas.microsoft.com/office/drawing/2014/main" id="{617EA299-B1FA-4080-BA3F-BB7989BB6176}"/>
              </a:ext>
            </a:extLst>
          </p:cNvPr>
          <p:cNvGrpSpPr/>
          <p:nvPr/>
        </p:nvGrpSpPr>
        <p:grpSpPr>
          <a:xfrm>
            <a:off x="3278122" y="4087618"/>
            <a:ext cx="5329915" cy="467716"/>
            <a:chOff x="3278122" y="4087618"/>
            <a:chExt cx="5329915" cy="467716"/>
          </a:xfrm>
        </p:grpSpPr>
        <p:sp>
          <p:nvSpPr>
            <p:cNvPr id="24" name="文字方塊 10">
              <a:extLst>
                <a:ext uri="{FF2B5EF4-FFF2-40B4-BE49-F238E27FC236}">
                  <a16:creationId xmlns:a16="http://schemas.microsoft.com/office/drawing/2014/main" id="{4506BA99-7A2D-412B-B2C0-AD6D6F888AF7}"/>
                </a:ext>
              </a:extLst>
            </p:cNvPr>
            <p:cNvSpPr txBox="1"/>
            <p:nvPr/>
          </p:nvSpPr>
          <p:spPr>
            <a:xfrm>
              <a:off x="3278122" y="4087618"/>
              <a:ext cx="149923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黑</a:t>
              </a: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t>
              </a:r>
              <a:r>
                <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a:t>
              </a: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5</a:t>
              </a:r>
              <a:r>
                <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之五</a:t>
              </a:r>
            </a:p>
          </p:txBody>
        </p:sp>
        <p:sp>
          <p:nvSpPr>
            <p:cNvPr id="25" name="文字方塊 20">
              <a:extLst>
                <a:ext uri="{FF2B5EF4-FFF2-40B4-BE49-F238E27FC236}">
                  <a16:creationId xmlns:a16="http://schemas.microsoft.com/office/drawing/2014/main" id="{E563CB8F-D6D3-4E7C-9D8C-61EBC349E08E}"/>
                </a:ext>
              </a:extLst>
            </p:cNvPr>
            <p:cNvSpPr txBox="1"/>
            <p:nvPr/>
          </p:nvSpPr>
          <p:spPr>
            <a:xfrm>
              <a:off x="5205835" y="4087618"/>
              <a:ext cx="149923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白</a:t>
              </a: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t>
              </a:r>
              <a:r>
                <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天元</a:t>
              </a:r>
            </a:p>
          </p:txBody>
        </p:sp>
        <p:sp>
          <p:nvSpPr>
            <p:cNvPr id="26" name="文字方塊 21">
              <a:extLst>
                <a:ext uri="{FF2B5EF4-FFF2-40B4-BE49-F238E27FC236}">
                  <a16:creationId xmlns:a16="http://schemas.microsoft.com/office/drawing/2014/main" id="{1CA91A82-1B1F-462C-99AF-76F54FA4557D}"/>
                </a:ext>
              </a:extLst>
            </p:cNvPr>
            <p:cNvSpPr txBox="1"/>
            <p:nvPr/>
          </p:nvSpPr>
          <p:spPr>
            <a:xfrm>
              <a:off x="7108807" y="4093669"/>
              <a:ext cx="149923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黑</a:t>
              </a: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t>
              </a:r>
              <a:r>
                <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五之</a:t>
              </a: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5</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31" name="直線單箭頭接點 16">
              <a:extLst>
                <a:ext uri="{FF2B5EF4-FFF2-40B4-BE49-F238E27FC236}">
                  <a16:creationId xmlns:a16="http://schemas.microsoft.com/office/drawing/2014/main" id="{6088EEB2-9298-47EB-A4AD-94098E56D9A3}"/>
                </a:ext>
              </a:extLst>
            </p:cNvPr>
            <p:cNvCxnSpPr/>
            <p:nvPr/>
          </p:nvCxnSpPr>
          <p:spPr>
            <a:xfrm>
              <a:off x="4777352" y="4335609"/>
              <a:ext cx="51370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單箭頭接點 29">
              <a:extLst>
                <a:ext uri="{FF2B5EF4-FFF2-40B4-BE49-F238E27FC236}">
                  <a16:creationId xmlns:a16="http://schemas.microsoft.com/office/drawing/2014/main" id="{F0C3F335-AB30-42C6-90C4-95B8E29178C8}"/>
                </a:ext>
              </a:extLst>
            </p:cNvPr>
            <p:cNvCxnSpPr/>
            <p:nvPr/>
          </p:nvCxnSpPr>
          <p:spPr>
            <a:xfrm>
              <a:off x="6563930" y="4335609"/>
              <a:ext cx="51370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33" name="文字方塊 15">
            <a:extLst>
              <a:ext uri="{FF2B5EF4-FFF2-40B4-BE49-F238E27FC236}">
                <a16:creationId xmlns:a16="http://schemas.microsoft.com/office/drawing/2014/main" id="{87ACFB79-1F20-4303-8AFC-A79A8DF6B79C}"/>
              </a:ext>
            </a:extLst>
          </p:cNvPr>
          <p:cNvSpPr txBox="1"/>
          <p:nvPr/>
        </p:nvSpPr>
        <p:spPr>
          <a:xfrm>
            <a:off x="3433754" y="4627598"/>
            <a:ext cx="2170178"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Input: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黑</a:t>
            </a: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t>
            </a:r>
            <a:r>
              <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a:t>
            </a: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5</a:t>
            </a:r>
            <a:r>
              <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之五</a:t>
            </a: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34" name="文字方塊 24">
            <a:extLst>
              <a:ext uri="{FF2B5EF4-FFF2-40B4-BE49-F238E27FC236}">
                <a16:creationId xmlns:a16="http://schemas.microsoft.com/office/drawing/2014/main" id="{673F7D17-36A7-438D-A339-DD3F3FE0EBA6}"/>
              </a:ext>
            </a:extLst>
          </p:cNvPr>
          <p:cNvSpPr txBox="1"/>
          <p:nvPr/>
        </p:nvSpPr>
        <p:spPr>
          <a:xfrm>
            <a:off x="7274603" y="4699735"/>
            <a:ext cx="1485415"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Output: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天元</a:t>
            </a:r>
          </a:p>
        </p:txBody>
      </p:sp>
      <p:sp>
        <p:nvSpPr>
          <p:cNvPr id="35" name="文字方塊 25">
            <a:extLst>
              <a:ext uri="{FF2B5EF4-FFF2-40B4-BE49-F238E27FC236}">
                <a16:creationId xmlns:a16="http://schemas.microsoft.com/office/drawing/2014/main" id="{C7EB6A85-86D7-4ED5-B0A6-7D2261B8DF69}"/>
              </a:ext>
            </a:extLst>
          </p:cNvPr>
          <p:cNvSpPr txBox="1"/>
          <p:nvPr/>
        </p:nvSpPr>
        <p:spPr>
          <a:xfrm>
            <a:off x="3433754" y="5500704"/>
            <a:ext cx="3004870"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Input: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黑</a:t>
            </a: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t>
            </a:r>
            <a:r>
              <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a:t>
            </a: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5</a:t>
            </a:r>
            <a:r>
              <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之五、白</a:t>
            </a: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t>
            </a:r>
            <a:r>
              <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天元</a:t>
            </a:r>
          </a:p>
        </p:txBody>
      </p:sp>
      <p:sp>
        <p:nvSpPr>
          <p:cNvPr id="36" name="文字方塊 30">
            <a:extLst>
              <a:ext uri="{FF2B5EF4-FFF2-40B4-BE49-F238E27FC236}">
                <a16:creationId xmlns:a16="http://schemas.microsoft.com/office/drawing/2014/main" id="{E2C94C8E-365B-49AF-A228-09D5594918D7}"/>
              </a:ext>
            </a:extLst>
          </p:cNvPr>
          <p:cNvSpPr txBox="1"/>
          <p:nvPr/>
        </p:nvSpPr>
        <p:spPr>
          <a:xfrm>
            <a:off x="7281616" y="5544167"/>
            <a:ext cx="1485415"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Output: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五之</a:t>
            </a: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5</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37" name="向右箭號 31">
            <a:extLst>
              <a:ext uri="{FF2B5EF4-FFF2-40B4-BE49-F238E27FC236}">
                <a16:creationId xmlns:a16="http://schemas.microsoft.com/office/drawing/2014/main" id="{537914EA-C6E4-49C6-B3E9-2DD2188367BB}"/>
              </a:ext>
            </a:extLst>
          </p:cNvPr>
          <p:cNvSpPr/>
          <p:nvPr/>
        </p:nvSpPr>
        <p:spPr>
          <a:xfrm>
            <a:off x="5044925" y="5009876"/>
            <a:ext cx="2212119" cy="25620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38" name="向右箭號 33">
            <a:extLst>
              <a:ext uri="{FF2B5EF4-FFF2-40B4-BE49-F238E27FC236}">
                <a16:creationId xmlns:a16="http://schemas.microsoft.com/office/drawing/2014/main" id="{DBFA51A1-E3E0-484C-9DC0-0F9D7ABA7B71}"/>
              </a:ext>
            </a:extLst>
          </p:cNvPr>
          <p:cNvSpPr/>
          <p:nvPr/>
        </p:nvSpPr>
        <p:spPr>
          <a:xfrm>
            <a:off x="6218471" y="5913010"/>
            <a:ext cx="1056132" cy="243334"/>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388718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4"/>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7"/>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5"/>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36"/>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9" grpId="0"/>
      <p:bldP spid="10" grpId="0"/>
      <p:bldP spid="12" grpId="0"/>
      <p:bldP spid="18" grpId="0"/>
      <p:bldP spid="33" grpId="0"/>
      <p:bldP spid="34" grpId="0"/>
      <p:bldP spid="35" grpId="0"/>
      <p:bldP spid="36" grpId="0"/>
      <p:bldP spid="37" grpId="0" animBg="1"/>
      <p:bldP spid="38"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p:cNvSpPr/>
          <p:nvPr/>
        </p:nvSpPr>
        <p:spPr>
          <a:xfrm>
            <a:off x="1444474" y="3821373"/>
            <a:ext cx="4719373" cy="2159143"/>
          </a:xfrm>
          <a:prstGeom prst="rect">
            <a:avLst/>
          </a:prstGeom>
          <a:ln>
            <a:noFill/>
          </a:ln>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2" name="標題 1"/>
          <p:cNvSpPr>
            <a:spLocks noGrp="1"/>
          </p:cNvSpPr>
          <p:nvPr>
            <p:ph type="title"/>
          </p:nvPr>
        </p:nvSpPr>
        <p:spPr/>
        <p:txBody>
          <a:bodyPr/>
          <a:lstStyle/>
          <a:p>
            <a:r>
              <a:rPr lang="zh-CN" altLang="en-US" dirty="0"/>
              <a:t>学习导图</a:t>
            </a:r>
            <a:endParaRPr lang="zh-TW" altLang="en-US" dirty="0"/>
          </a:p>
        </p:txBody>
      </p:sp>
      <p:sp>
        <p:nvSpPr>
          <p:cNvPr id="7" name="文字方塊 6"/>
          <p:cNvSpPr txBox="1"/>
          <p:nvPr/>
        </p:nvSpPr>
        <p:spPr>
          <a:xfrm>
            <a:off x="1105349" y="1808548"/>
            <a:ext cx="2670238" cy="461665"/>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400" dirty="0">
                <a:solidFill>
                  <a:prstClr val="black"/>
                </a:solidFill>
                <a:latin typeface="Calibri" panose="020F0502020204030204"/>
                <a:ea typeface="新細明體" panose="02020500000000000000" pitchFamily="18" charset="-120"/>
              </a:rPr>
              <a:t>回归</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0" name="矩形 9"/>
          <p:cNvSpPr/>
          <p:nvPr/>
        </p:nvSpPr>
        <p:spPr>
          <a:xfrm>
            <a:off x="1105349" y="2599143"/>
            <a:ext cx="2670238" cy="3392944"/>
          </a:xfrm>
          <a:prstGeom prst="rect">
            <a:avLst/>
          </a:prstGeom>
          <a:ln>
            <a:noFill/>
          </a:ln>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18" name="矩形 17"/>
          <p:cNvSpPr/>
          <p:nvPr/>
        </p:nvSpPr>
        <p:spPr>
          <a:xfrm>
            <a:off x="1522502" y="2886573"/>
            <a:ext cx="1792282" cy="697384"/>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线性模型</a:t>
            </a:r>
            <a:endParaRPr kumimoji="0" lang="zh-TW" altLang="en-US" sz="24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11" name="矩形 10"/>
          <p:cNvSpPr/>
          <p:nvPr/>
        </p:nvSpPr>
        <p:spPr>
          <a:xfrm>
            <a:off x="6468330" y="4456521"/>
            <a:ext cx="1830431" cy="1061127"/>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结构化学习</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7" name="文字方塊 26"/>
          <p:cNvSpPr txBox="1"/>
          <p:nvPr/>
        </p:nvSpPr>
        <p:spPr>
          <a:xfrm>
            <a:off x="2673307" y="5517648"/>
            <a:ext cx="2039409"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分类</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8" name="矩形 27"/>
          <p:cNvSpPr/>
          <p:nvPr/>
        </p:nvSpPr>
        <p:spPr>
          <a:xfrm>
            <a:off x="1353335" y="4074165"/>
            <a:ext cx="4535352" cy="146094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0" name="矩形 19"/>
          <p:cNvSpPr/>
          <p:nvPr/>
        </p:nvSpPr>
        <p:spPr>
          <a:xfrm>
            <a:off x="1563637" y="4245303"/>
            <a:ext cx="1787219" cy="788709"/>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深度学习</a:t>
            </a:r>
            <a:endParaRPr kumimoji="0" lang="zh-TW" altLang="en-US" sz="24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21" name="矩形 20"/>
          <p:cNvSpPr/>
          <p:nvPr/>
        </p:nvSpPr>
        <p:spPr>
          <a:xfrm>
            <a:off x="3591077" y="4260718"/>
            <a:ext cx="1993127" cy="788709"/>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SVM, </a:t>
            </a:r>
            <a:r>
              <a:rPr kumimoji="0" lang="zh-CN" altLang="en-US" sz="24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决策树</a:t>
            </a:r>
            <a:r>
              <a:rPr kumimoji="0" lang="en-US" altLang="zh-TW" sz="24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 K-NN</a:t>
            </a:r>
            <a:r>
              <a:rPr kumimoji="0" lang="zh-TW" altLang="en-US" sz="24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 </a:t>
            </a:r>
            <a:r>
              <a:rPr kumimoji="0" lang="en-US" altLang="zh-TW" sz="24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a:t>
            </a:r>
            <a:endParaRPr kumimoji="0" lang="zh-TW" altLang="en-US" sz="24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29" name="文字方塊 28"/>
          <p:cNvSpPr txBox="1"/>
          <p:nvPr/>
        </p:nvSpPr>
        <p:spPr>
          <a:xfrm>
            <a:off x="2333832" y="5040158"/>
            <a:ext cx="253002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非线性模型</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32" name="直線單箭頭接點 31"/>
          <p:cNvCxnSpPr>
            <a:endCxn id="18" idx="0"/>
          </p:cNvCxnSpPr>
          <p:nvPr/>
        </p:nvCxnSpPr>
        <p:spPr>
          <a:xfrm flipH="1">
            <a:off x="2418643" y="2277607"/>
            <a:ext cx="0" cy="60896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單箭頭接點 33"/>
          <p:cNvCxnSpPr/>
          <p:nvPr/>
        </p:nvCxnSpPr>
        <p:spPr>
          <a:xfrm>
            <a:off x="2418643" y="3583957"/>
            <a:ext cx="0" cy="63270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單箭頭接點 35"/>
          <p:cNvCxnSpPr/>
          <p:nvPr/>
        </p:nvCxnSpPr>
        <p:spPr>
          <a:xfrm rot="16200000" flipH="1">
            <a:off x="6163847" y="4611563"/>
            <a:ext cx="0" cy="60896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09876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zh-CN" altLang="en-US" dirty="0"/>
              <a:t>结构化学习</a:t>
            </a:r>
            <a:endParaRPr lang="zh-TW" altLang="en-US" dirty="0"/>
          </a:p>
        </p:txBody>
      </p:sp>
      <p:sp>
        <p:nvSpPr>
          <p:cNvPr id="7" name="文字方塊 6"/>
          <p:cNvSpPr txBox="1"/>
          <p:nvPr/>
        </p:nvSpPr>
        <p:spPr>
          <a:xfrm>
            <a:off x="511730" y="3525638"/>
            <a:ext cx="272415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t>
            </a:r>
            <a:r>
              <a:rPr kumimoji="0" lang="zh-CN"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机器学习</a:t>
            </a: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1" name="文字方塊 10"/>
          <p:cNvSpPr txBox="1"/>
          <p:nvPr/>
        </p:nvSpPr>
        <p:spPr>
          <a:xfrm>
            <a:off x="5785076" y="1858380"/>
            <a:ext cx="2715759"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t>
            </a:r>
            <a:r>
              <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大家好，</a:t>
            </a:r>
            <a:r>
              <a:rPr kumimoji="0" lang="zh-CN"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欢</a:t>
            </a:r>
            <a:r>
              <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迎大家來</a:t>
            </a:r>
            <a:r>
              <a:rPr lang="zh-CN" altLang="en-US" sz="2400" dirty="0">
                <a:solidFill>
                  <a:prstClr val="black"/>
                </a:solidFill>
                <a:latin typeface="Calibri" panose="020F0502020204030204"/>
                <a:ea typeface="新細明體" panose="02020500000000000000" pitchFamily="18" charset="-120"/>
              </a:rPr>
              <a:t>选修机器学习</a:t>
            </a: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pic>
        <p:nvPicPr>
          <p:cNvPr id="14" name="圖片 13"/>
          <p:cNvPicPr>
            <a:picLocks noChangeAspect="1"/>
          </p:cNvPicPr>
          <p:nvPr/>
        </p:nvPicPr>
        <p:blipFill>
          <a:blip r:embed="rId3"/>
          <a:stretch>
            <a:fillRect/>
          </a:stretch>
        </p:blipFill>
        <p:spPr>
          <a:xfrm>
            <a:off x="614132" y="1921678"/>
            <a:ext cx="2437381" cy="726765"/>
          </a:xfrm>
          <a:prstGeom prst="rect">
            <a:avLst/>
          </a:prstGeom>
        </p:spPr>
      </p:pic>
      <p:sp>
        <p:nvSpPr>
          <p:cNvPr id="22" name="文字方塊 21"/>
          <p:cNvSpPr txBox="1"/>
          <p:nvPr/>
        </p:nvSpPr>
        <p:spPr>
          <a:xfrm>
            <a:off x="5886790" y="3525638"/>
            <a:ext cx="2793295"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“Machine Learning”</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3" name="矩形 22"/>
          <p:cNvSpPr/>
          <p:nvPr/>
        </p:nvSpPr>
        <p:spPr>
          <a:xfrm>
            <a:off x="3880699" y="1923141"/>
            <a:ext cx="1075191" cy="70147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f</a:t>
            </a:r>
            <a:endParaRPr kumimoji="0" lang="zh-TW" altLang="en-US" sz="2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26" name="向右箭號 25"/>
          <p:cNvSpPr/>
          <p:nvPr/>
        </p:nvSpPr>
        <p:spPr>
          <a:xfrm>
            <a:off x="3159033" y="2110105"/>
            <a:ext cx="614150" cy="327546"/>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27" name="向右箭號 26"/>
          <p:cNvSpPr/>
          <p:nvPr/>
        </p:nvSpPr>
        <p:spPr>
          <a:xfrm>
            <a:off x="5063408" y="2110105"/>
            <a:ext cx="614150" cy="327546"/>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28" name="文字方塊 27"/>
          <p:cNvSpPr txBox="1"/>
          <p:nvPr/>
        </p:nvSpPr>
        <p:spPr>
          <a:xfrm>
            <a:off x="2622264" y="2656160"/>
            <a:ext cx="3592059"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语音识别</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31" name="矩形 30"/>
          <p:cNvSpPr/>
          <p:nvPr/>
        </p:nvSpPr>
        <p:spPr>
          <a:xfrm>
            <a:off x="3880697" y="3422395"/>
            <a:ext cx="1075191" cy="738874"/>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f</a:t>
            </a:r>
            <a:endParaRPr kumimoji="0" lang="zh-TW" altLang="en-US" sz="2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32" name="向右箭號 31"/>
          <p:cNvSpPr/>
          <p:nvPr/>
        </p:nvSpPr>
        <p:spPr>
          <a:xfrm>
            <a:off x="3159031" y="3616466"/>
            <a:ext cx="614150" cy="327546"/>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33" name="向右箭號 32"/>
          <p:cNvSpPr/>
          <p:nvPr/>
        </p:nvSpPr>
        <p:spPr>
          <a:xfrm>
            <a:off x="5063406" y="3616466"/>
            <a:ext cx="614150" cy="327546"/>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34" name="文字方塊 33"/>
          <p:cNvSpPr txBox="1"/>
          <p:nvPr/>
        </p:nvSpPr>
        <p:spPr>
          <a:xfrm>
            <a:off x="2622261" y="4215935"/>
            <a:ext cx="3592059"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机器翻译</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pic>
        <p:nvPicPr>
          <p:cNvPr id="5122" name="Picture 2" descr="「涼宮春日」的圖片搜尋結果"/>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880697" y="4823564"/>
            <a:ext cx="2622261" cy="1879974"/>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4635439" y="4823564"/>
            <a:ext cx="1132114" cy="108554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8" name="矩形 17"/>
          <p:cNvSpPr/>
          <p:nvPr/>
        </p:nvSpPr>
        <p:spPr>
          <a:xfrm>
            <a:off x="5617326" y="5333747"/>
            <a:ext cx="883199" cy="78582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9" name="矩形 18"/>
          <p:cNvSpPr/>
          <p:nvPr/>
        </p:nvSpPr>
        <p:spPr>
          <a:xfrm>
            <a:off x="3897383" y="5253919"/>
            <a:ext cx="883199" cy="78582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5" name="文字方塊 4"/>
          <p:cNvSpPr txBox="1"/>
          <p:nvPr/>
        </p:nvSpPr>
        <p:spPr>
          <a:xfrm>
            <a:off x="3148811" y="5539779"/>
            <a:ext cx="74022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長門</a:t>
            </a:r>
          </a:p>
        </p:txBody>
      </p:sp>
      <p:sp>
        <p:nvSpPr>
          <p:cNvPr id="21" name="文字方塊 20"/>
          <p:cNvSpPr txBox="1"/>
          <p:nvPr/>
        </p:nvSpPr>
        <p:spPr>
          <a:xfrm>
            <a:off x="5766508" y="4749776"/>
            <a:ext cx="74022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春日</a:t>
            </a:r>
          </a:p>
        </p:txBody>
      </p:sp>
      <p:sp>
        <p:nvSpPr>
          <p:cNvPr id="24" name="文字方塊 23"/>
          <p:cNvSpPr txBox="1"/>
          <p:nvPr/>
        </p:nvSpPr>
        <p:spPr>
          <a:xfrm>
            <a:off x="6597040" y="5366337"/>
            <a:ext cx="109739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實玖瑠</a:t>
            </a:r>
          </a:p>
        </p:txBody>
      </p:sp>
      <p:sp>
        <p:nvSpPr>
          <p:cNvPr id="6" name="文字方塊 5"/>
          <p:cNvSpPr txBox="1"/>
          <p:nvPr/>
        </p:nvSpPr>
        <p:spPr>
          <a:xfrm>
            <a:off x="1457831" y="6119567"/>
            <a:ext cx="1784284"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人脸识别</a:t>
            </a:r>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3333582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512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9"/>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8"/>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5"/>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21"/>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1" grpId="0"/>
      <p:bldP spid="22" grpId="0"/>
      <p:bldP spid="23" grpId="0" animBg="1"/>
      <p:bldP spid="26" grpId="0" animBg="1"/>
      <p:bldP spid="27" grpId="0" animBg="1"/>
      <p:bldP spid="28" grpId="0"/>
      <p:bldP spid="31" grpId="0" animBg="1"/>
      <p:bldP spid="32" grpId="0" animBg="1"/>
      <p:bldP spid="33" grpId="0" animBg="1"/>
      <p:bldP spid="34" grpId="0"/>
      <p:bldP spid="4" grpId="0" animBg="1"/>
      <p:bldP spid="18" grpId="0" animBg="1"/>
      <p:bldP spid="19" grpId="0" animBg="1"/>
      <p:bldP spid="5" grpId="0"/>
      <p:bldP spid="21" grpId="0"/>
      <p:bldP spid="24" grpId="0"/>
      <p:bldP spid="6"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796414" y="1445030"/>
            <a:ext cx="3232520" cy="4981868"/>
          </a:xfrm>
          <a:prstGeom prst="rect">
            <a:avLst/>
          </a:prstGeom>
          <a:ln>
            <a:noFill/>
          </a:ln>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22" name="矩形 21"/>
          <p:cNvSpPr/>
          <p:nvPr/>
        </p:nvSpPr>
        <p:spPr>
          <a:xfrm>
            <a:off x="796413" y="3681194"/>
            <a:ext cx="7881625" cy="2931146"/>
          </a:xfrm>
          <a:prstGeom prst="rect">
            <a:avLst/>
          </a:prstGeom>
          <a:ln>
            <a:noFill/>
          </a:ln>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30" name="矩形 29"/>
          <p:cNvSpPr/>
          <p:nvPr/>
        </p:nvSpPr>
        <p:spPr>
          <a:xfrm>
            <a:off x="1444474" y="3821373"/>
            <a:ext cx="4719373" cy="2159143"/>
          </a:xfrm>
          <a:prstGeom prst="rect">
            <a:avLst/>
          </a:prstGeom>
          <a:ln>
            <a:noFill/>
          </a:ln>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2" name="標題 1"/>
          <p:cNvSpPr>
            <a:spLocks noGrp="1"/>
          </p:cNvSpPr>
          <p:nvPr>
            <p:ph type="title"/>
          </p:nvPr>
        </p:nvSpPr>
        <p:spPr/>
        <p:txBody>
          <a:bodyPr/>
          <a:lstStyle/>
          <a:p>
            <a:r>
              <a:rPr lang="zh-CN" altLang="en-US" dirty="0"/>
              <a:t>学习导图</a:t>
            </a:r>
            <a:endParaRPr lang="zh-TW" altLang="en-US" dirty="0"/>
          </a:p>
        </p:txBody>
      </p:sp>
      <p:sp>
        <p:nvSpPr>
          <p:cNvPr id="6" name="文字方塊 5"/>
          <p:cNvSpPr txBox="1"/>
          <p:nvPr/>
        </p:nvSpPr>
        <p:spPr>
          <a:xfrm>
            <a:off x="3109143" y="6059217"/>
            <a:ext cx="3398292"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有监督学习</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7" name="文字方塊 6"/>
          <p:cNvSpPr txBox="1"/>
          <p:nvPr/>
        </p:nvSpPr>
        <p:spPr>
          <a:xfrm>
            <a:off x="1105349" y="1808548"/>
            <a:ext cx="2670238" cy="461665"/>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400" dirty="0">
                <a:solidFill>
                  <a:prstClr val="black"/>
                </a:solidFill>
                <a:latin typeface="Calibri" panose="020F0502020204030204"/>
                <a:ea typeface="新細明體" panose="02020500000000000000" pitchFamily="18" charset="-120"/>
              </a:rPr>
              <a:t>回归</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0" name="矩形 9"/>
          <p:cNvSpPr/>
          <p:nvPr/>
        </p:nvSpPr>
        <p:spPr>
          <a:xfrm>
            <a:off x="1105349" y="2599143"/>
            <a:ext cx="2670238" cy="3392944"/>
          </a:xfrm>
          <a:prstGeom prst="rect">
            <a:avLst/>
          </a:prstGeom>
          <a:ln>
            <a:noFill/>
          </a:ln>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18" name="矩形 17"/>
          <p:cNvSpPr/>
          <p:nvPr/>
        </p:nvSpPr>
        <p:spPr>
          <a:xfrm>
            <a:off x="1522502" y="2886573"/>
            <a:ext cx="1792282" cy="697384"/>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线性模型</a:t>
            </a:r>
            <a:endParaRPr kumimoji="0" lang="zh-TW" altLang="en-US" sz="24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11" name="矩形 10"/>
          <p:cNvSpPr/>
          <p:nvPr/>
        </p:nvSpPr>
        <p:spPr>
          <a:xfrm>
            <a:off x="6468330" y="4456521"/>
            <a:ext cx="1830431" cy="1061127"/>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结构化学习</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7" name="文字方塊 26"/>
          <p:cNvSpPr txBox="1"/>
          <p:nvPr/>
        </p:nvSpPr>
        <p:spPr>
          <a:xfrm>
            <a:off x="2673307" y="5517648"/>
            <a:ext cx="2039409"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分类</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8" name="矩形 27"/>
          <p:cNvSpPr/>
          <p:nvPr/>
        </p:nvSpPr>
        <p:spPr>
          <a:xfrm>
            <a:off x="1353335" y="4074165"/>
            <a:ext cx="4535352" cy="146094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0" name="矩形 19"/>
          <p:cNvSpPr/>
          <p:nvPr/>
        </p:nvSpPr>
        <p:spPr>
          <a:xfrm>
            <a:off x="1563637" y="4245303"/>
            <a:ext cx="1787219" cy="788709"/>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深度学习</a:t>
            </a:r>
            <a:endParaRPr kumimoji="0" lang="zh-TW" altLang="en-US" sz="24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21" name="矩形 20"/>
          <p:cNvSpPr/>
          <p:nvPr/>
        </p:nvSpPr>
        <p:spPr>
          <a:xfrm>
            <a:off x="3591077" y="4260718"/>
            <a:ext cx="1993127" cy="788709"/>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SVM, </a:t>
            </a:r>
            <a:r>
              <a:rPr kumimoji="0" lang="zh-CN" altLang="en-US" sz="24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决策树</a:t>
            </a:r>
            <a:r>
              <a:rPr kumimoji="0" lang="en-US" altLang="zh-TW" sz="24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 K-NN</a:t>
            </a:r>
            <a:r>
              <a:rPr kumimoji="0" lang="zh-TW" altLang="en-US" sz="24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 </a:t>
            </a:r>
            <a:r>
              <a:rPr kumimoji="0" lang="en-US" altLang="zh-TW" sz="24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a:t>
            </a:r>
            <a:endParaRPr kumimoji="0" lang="zh-TW" altLang="en-US" sz="24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29" name="文字方塊 28"/>
          <p:cNvSpPr txBox="1"/>
          <p:nvPr/>
        </p:nvSpPr>
        <p:spPr>
          <a:xfrm>
            <a:off x="2333832" y="5040158"/>
            <a:ext cx="253002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非线性模型</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32" name="直線單箭頭接點 31"/>
          <p:cNvCxnSpPr>
            <a:endCxn id="18" idx="0"/>
          </p:cNvCxnSpPr>
          <p:nvPr/>
        </p:nvCxnSpPr>
        <p:spPr>
          <a:xfrm flipH="1">
            <a:off x="2418643" y="2277607"/>
            <a:ext cx="0" cy="60896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單箭頭接點 33"/>
          <p:cNvCxnSpPr/>
          <p:nvPr/>
        </p:nvCxnSpPr>
        <p:spPr>
          <a:xfrm>
            <a:off x="2418643" y="3583957"/>
            <a:ext cx="0" cy="63270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單箭頭接點 35"/>
          <p:cNvCxnSpPr/>
          <p:nvPr/>
        </p:nvCxnSpPr>
        <p:spPr>
          <a:xfrm rot="16200000" flipH="1">
            <a:off x="6163847" y="4611563"/>
            <a:ext cx="0" cy="60896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文字方塊 2">
            <a:extLst>
              <a:ext uri="{FF2B5EF4-FFF2-40B4-BE49-F238E27FC236}">
                <a16:creationId xmlns:a16="http://schemas.microsoft.com/office/drawing/2014/main" id="{3B792D11-5299-4741-BCB2-C21E32698FAE}"/>
              </a:ext>
            </a:extLst>
          </p:cNvPr>
          <p:cNvSpPr txBox="1"/>
          <p:nvPr/>
        </p:nvSpPr>
        <p:spPr>
          <a:xfrm>
            <a:off x="4587640" y="3059573"/>
            <a:ext cx="2251881"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训练数据：</a:t>
            </a:r>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3" name="文字方塊 30">
            <a:extLst>
              <a:ext uri="{FF2B5EF4-FFF2-40B4-BE49-F238E27FC236}">
                <a16:creationId xmlns:a16="http://schemas.microsoft.com/office/drawing/2014/main" id="{6D02C3F9-2789-40C0-98EE-950A706EDEBE}"/>
              </a:ext>
            </a:extLst>
          </p:cNvPr>
          <p:cNvSpPr txBox="1"/>
          <p:nvPr/>
        </p:nvSpPr>
        <p:spPr>
          <a:xfrm>
            <a:off x="6484771" y="3060072"/>
            <a:ext cx="264102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0000FF"/>
                </a:solidFill>
                <a:effectLst/>
                <a:uLnTx/>
                <a:uFillTx/>
                <a:latin typeface="Calibri" panose="020F0502020204030204"/>
                <a:ea typeface="新細明體" panose="02020500000000000000" pitchFamily="18" charset="-120"/>
                <a:cs typeface="+mn-cs"/>
              </a:rPr>
              <a:t>函数的输入输出对</a:t>
            </a:r>
            <a:endParaRPr kumimoji="0" lang="zh-TW" altLang="en-US" sz="2400" b="0" i="0" u="none" strike="noStrike" kern="1200" cap="none" spc="0" normalizeH="0" baseline="0" noProof="0" dirty="0">
              <a:ln>
                <a:noFill/>
              </a:ln>
              <a:solidFill>
                <a:srgbClr val="0000FF"/>
              </a:solidFill>
              <a:effectLst/>
              <a:uLnTx/>
              <a:uFillTx/>
              <a:latin typeface="Calibri" panose="020F0502020204030204"/>
              <a:ea typeface="新細明體" panose="02020500000000000000" pitchFamily="18" charset="-120"/>
              <a:cs typeface="+mn-cs"/>
            </a:endParaRPr>
          </a:p>
        </p:txBody>
      </p:sp>
      <p:sp>
        <p:nvSpPr>
          <p:cNvPr id="24" name="矩形 23">
            <a:extLst>
              <a:ext uri="{FF2B5EF4-FFF2-40B4-BE49-F238E27FC236}">
                <a16:creationId xmlns:a16="http://schemas.microsoft.com/office/drawing/2014/main" id="{0166D989-4601-437F-A04F-C30D048A4BC6}"/>
              </a:ext>
            </a:extLst>
          </p:cNvPr>
          <p:cNvSpPr/>
          <p:nvPr/>
        </p:nvSpPr>
        <p:spPr>
          <a:xfrm>
            <a:off x="4234507" y="1261336"/>
            <a:ext cx="2309737" cy="1067889"/>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半监督学习</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5" name="文字方塊 3">
            <a:extLst>
              <a:ext uri="{FF2B5EF4-FFF2-40B4-BE49-F238E27FC236}">
                <a16:creationId xmlns:a16="http://schemas.microsoft.com/office/drawing/2014/main" id="{E99D2A81-B66C-4B92-9892-A1F30C2E8BBA}"/>
              </a:ext>
            </a:extLst>
          </p:cNvPr>
          <p:cNvSpPr txBox="1"/>
          <p:nvPr/>
        </p:nvSpPr>
        <p:spPr>
          <a:xfrm>
            <a:off x="4355976" y="423431"/>
            <a:ext cx="4520432"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srgbClr val="FF0000"/>
                </a:solidFill>
                <a:effectLst/>
                <a:uLnTx/>
                <a:uFillTx/>
                <a:latin typeface="Calibri" panose="020F0502020204030204"/>
                <a:ea typeface="新細明體" panose="02020500000000000000" pitchFamily="18" charset="-120"/>
                <a:cs typeface="+mn-cs"/>
              </a:rPr>
              <a:t>很难收集到大量的标注数据</a:t>
            </a:r>
            <a:endParaRPr kumimoji="0" lang="zh-TW" altLang="en-US" sz="2800" b="0" i="0" u="none" strike="noStrike" kern="1200" cap="none" spc="0" normalizeH="0" baseline="0" noProof="0" dirty="0">
              <a:ln>
                <a:noFill/>
              </a:ln>
              <a:solidFill>
                <a:srgbClr val="FF0000"/>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5408819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3" grpId="0"/>
      <p:bldP spid="24" grpId="0" animBg="1"/>
      <p:bldP spid="25"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p:cNvSpPr/>
          <p:nvPr/>
        </p:nvSpPr>
        <p:spPr>
          <a:xfrm>
            <a:off x="2233125" y="4542336"/>
            <a:ext cx="6018948" cy="130463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26" name="矩形 25"/>
          <p:cNvSpPr/>
          <p:nvPr/>
        </p:nvSpPr>
        <p:spPr>
          <a:xfrm>
            <a:off x="5242599" y="2475462"/>
            <a:ext cx="2051889" cy="169003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17" name="矩形 16"/>
          <p:cNvSpPr/>
          <p:nvPr/>
        </p:nvSpPr>
        <p:spPr>
          <a:xfrm>
            <a:off x="3112653" y="2475462"/>
            <a:ext cx="1379913" cy="1690039"/>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2" name="標題 1"/>
          <p:cNvSpPr>
            <a:spLocks noGrp="1"/>
          </p:cNvSpPr>
          <p:nvPr>
            <p:ph type="title"/>
          </p:nvPr>
        </p:nvSpPr>
        <p:spPr/>
        <p:txBody>
          <a:bodyPr/>
          <a:lstStyle/>
          <a:p>
            <a:r>
              <a:rPr lang="zh-CN" altLang="en-US" dirty="0"/>
              <a:t>半监督学习</a:t>
            </a:r>
            <a:endParaRPr lang="zh-TW" altLang="en-US" dirty="0"/>
          </a:p>
        </p:txBody>
      </p:sp>
      <p:pic>
        <p:nvPicPr>
          <p:cNvPr id="14" name="圖片 13"/>
          <p:cNvPicPr>
            <a:picLocks noChangeAspect="1"/>
          </p:cNvPicPr>
          <p:nvPr/>
        </p:nvPicPr>
        <p:blipFill>
          <a:blip r:embed="rId2"/>
          <a:stretch>
            <a:fillRect/>
          </a:stretch>
        </p:blipFill>
        <p:spPr>
          <a:xfrm>
            <a:off x="3343949" y="2601152"/>
            <a:ext cx="884072" cy="1150918"/>
          </a:xfrm>
          <a:prstGeom prst="rect">
            <a:avLst/>
          </a:prstGeom>
        </p:spPr>
      </p:pic>
      <p:pic>
        <p:nvPicPr>
          <p:cNvPr id="1026" name="Picture 2" descr="https://s-media-cache-ak0.pinimg.com/originals/0d/1e/96/0d1e961819031a6c8a05a62b7e8b331c.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46244" y="4819529"/>
            <a:ext cx="1377289" cy="77434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thenypost.files.wordpress.com/2014/01/dogs1.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470172" y="2640734"/>
            <a:ext cx="1608031" cy="1071753"/>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www.picturesnew.com/media/images/b1bb6faa9d.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939197" y="4819529"/>
            <a:ext cx="1321914" cy="880273"/>
          </a:xfrm>
          <a:prstGeom prst="rect">
            <a:avLst/>
          </a:prstGeom>
          <a:noFill/>
          <a:extLst>
            <a:ext uri="{909E8E84-426E-40DD-AFC4-6F175D3DCCD1}">
              <a14:hiddenFill xmlns:a14="http://schemas.microsoft.com/office/drawing/2010/main">
                <a:solidFill>
                  <a:srgbClr val="FFFFFF"/>
                </a:solidFill>
              </a14:hiddenFill>
            </a:ext>
          </a:extLst>
        </p:spPr>
      </p:pic>
      <p:sp>
        <p:nvSpPr>
          <p:cNvPr id="15" name="文字方塊 14"/>
          <p:cNvSpPr txBox="1"/>
          <p:nvPr/>
        </p:nvSpPr>
        <p:spPr>
          <a:xfrm>
            <a:off x="1489477" y="3087122"/>
            <a:ext cx="1475579"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标注数据</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0" name="文字方塊 19"/>
          <p:cNvSpPr txBox="1"/>
          <p:nvPr/>
        </p:nvSpPr>
        <p:spPr>
          <a:xfrm>
            <a:off x="269669" y="4957162"/>
            <a:ext cx="1821055"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无标注数据</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pic>
        <p:nvPicPr>
          <p:cNvPr id="1034" name="Picture 10" descr="http://d21vu35cjx7sd4.cloudfront.net/dims3/MMAH/crop/0x0%2B0%2B0/resize/645x380/quality/90/?url=http%3A%2F%2Fs3.amazonaws.com%2Fassets.prod.vetstreet.com%2Fc2%2F2a9f709eb411e0a2380050568d634f%2Ffile%2FHarrier-5-645mk062411.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545913" y="4739238"/>
            <a:ext cx="879247" cy="1040853"/>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https://encrypted-tbn1.gstatic.com/images?q=tbn:ANd9GcRcwlRKAlSIaCI4W5PRYVbuBQQXifF-56bFqAjh9DMe-_3Lh8_YKw"/>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521517" y="4739238"/>
            <a:ext cx="1336515" cy="897514"/>
          </a:xfrm>
          <a:prstGeom prst="rect">
            <a:avLst/>
          </a:prstGeom>
          <a:noFill/>
          <a:extLst>
            <a:ext uri="{909E8E84-426E-40DD-AFC4-6F175D3DCCD1}">
              <a14:hiddenFill xmlns:a14="http://schemas.microsoft.com/office/drawing/2010/main">
                <a:solidFill>
                  <a:srgbClr val="FFFFFF"/>
                </a:solidFill>
              </a14:hiddenFill>
            </a:ext>
          </a:extLst>
        </p:spPr>
      </p:pic>
      <p:sp>
        <p:nvSpPr>
          <p:cNvPr id="16" name="文字方塊 15"/>
          <p:cNvSpPr txBox="1"/>
          <p:nvPr/>
        </p:nvSpPr>
        <p:spPr>
          <a:xfrm>
            <a:off x="3403599" y="3672798"/>
            <a:ext cx="798022"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cat</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4" name="文字方塊 23"/>
          <p:cNvSpPr txBox="1"/>
          <p:nvPr/>
        </p:nvSpPr>
        <p:spPr>
          <a:xfrm>
            <a:off x="5932556" y="3672494"/>
            <a:ext cx="798022"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dog</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8" name="文字方塊 17"/>
          <p:cNvSpPr txBox="1"/>
          <p:nvPr/>
        </p:nvSpPr>
        <p:spPr>
          <a:xfrm>
            <a:off x="2567787" y="5846967"/>
            <a:ext cx="5386647"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t>
            </a:r>
            <a:r>
              <a:rPr kumimoji="0" lang="zh-CN"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猫和狗的图像</a:t>
            </a: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3" name="文字方塊 2"/>
          <p:cNvSpPr txBox="1"/>
          <p:nvPr/>
        </p:nvSpPr>
        <p:spPr>
          <a:xfrm>
            <a:off x="514035" y="1757565"/>
            <a:ext cx="6850323"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例如，识别猫和狗：</a:t>
            </a:r>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1242779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3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2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3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03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03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6" grpId="0" animBg="1"/>
      <p:bldP spid="17" grpId="0" animBg="1"/>
      <p:bldP spid="15" grpId="0"/>
      <p:bldP spid="20" grpId="0"/>
      <p:bldP spid="16" grpId="0"/>
      <p:bldP spid="24" grpId="0"/>
      <p:bldP spid="18"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796414" y="1445030"/>
            <a:ext cx="3232520" cy="4981868"/>
          </a:xfrm>
          <a:prstGeom prst="rect">
            <a:avLst/>
          </a:prstGeom>
          <a:ln>
            <a:noFill/>
          </a:ln>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22" name="矩形 21"/>
          <p:cNvSpPr/>
          <p:nvPr/>
        </p:nvSpPr>
        <p:spPr>
          <a:xfrm>
            <a:off x="796413" y="3681194"/>
            <a:ext cx="7881625" cy="2931146"/>
          </a:xfrm>
          <a:prstGeom prst="rect">
            <a:avLst/>
          </a:prstGeom>
          <a:ln>
            <a:noFill/>
          </a:ln>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30" name="矩形 29"/>
          <p:cNvSpPr/>
          <p:nvPr/>
        </p:nvSpPr>
        <p:spPr>
          <a:xfrm>
            <a:off x="1444474" y="3821373"/>
            <a:ext cx="4719373" cy="2159143"/>
          </a:xfrm>
          <a:prstGeom prst="rect">
            <a:avLst/>
          </a:prstGeom>
          <a:ln>
            <a:noFill/>
          </a:ln>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2" name="標題 1"/>
          <p:cNvSpPr>
            <a:spLocks noGrp="1"/>
          </p:cNvSpPr>
          <p:nvPr>
            <p:ph type="title"/>
          </p:nvPr>
        </p:nvSpPr>
        <p:spPr/>
        <p:txBody>
          <a:bodyPr/>
          <a:lstStyle/>
          <a:p>
            <a:r>
              <a:rPr lang="zh-CN" altLang="en-US" dirty="0"/>
              <a:t>学习导图</a:t>
            </a:r>
            <a:endParaRPr lang="zh-TW" altLang="en-US" dirty="0"/>
          </a:p>
        </p:txBody>
      </p:sp>
      <p:sp>
        <p:nvSpPr>
          <p:cNvPr id="6" name="文字方塊 5"/>
          <p:cNvSpPr txBox="1"/>
          <p:nvPr/>
        </p:nvSpPr>
        <p:spPr>
          <a:xfrm>
            <a:off x="3109143" y="6059217"/>
            <a:ext cx="3398292"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有监督学习</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7" name="文字方塊 6"/>
          <p:cNvSpPr txBox="1"/>
          <p:nvPr/>
        </p:nvSpPr>
        <p:spPr>
          <a:xfrm>
            <a:off x="1105349" y="1808548"/>
            <a:ext cx="2670238" cy="461665"/>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回归</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0" name="矩形 9"/>
          <p:cNvSpPr/>
          <p:nvPr/>
        </p:nvSpPr>
        <p:spPr>
          <a:xfrm>
            <a:off x="1105349" y="2599143"/>
            <a:ext cx="2670238" cy="3392944"/>
          </a:xfrm>
          <a:prstGeom prst="rect">
            <a:avLst/>
          </a:prstGeom>
          <a:ln>
            <a:noFill/>
          </a:ln>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18" name="矩形 17"/>
          <p:cNvSpPr/>
          <p:nvPr/>
        </p:nvSpPr>
        <p:spPr>
          <a:xfrm>
            <a:off x="1522502" y="2886573"/>
            <a:ext cx="1792282" cy="697384"/>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线性模型</a:t>
            </a:r>
            <a:endParaRPr kumimoji="0" lang="zh-TW" altLang="en-US" sz="24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11" name="矩形 10"/>
          <p:cNvSpPr/>
          <p:nvPr/>
        </p:nvSpPr>
        <p:spPr>
          <a:xfrm>
            <a:off x="6468330" y="4456521"/>
            <a:ext cx="1830431" cy="1061127"/>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结构化学习</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3" name="矩形 22"/>
          <p:cNvSpPr/>
          <p:nvPr/>
        </p:nvSpPr>
        <p:spPr>
          <a:xfrm>
            <a:off x="4234507" y="1261336"/>
            <a:ext cx="2309737" cy="1067889"/>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半监督学习</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4" name="矩形 23"/>
          <p:cNvSpPr/>
          <p:nvPr/>
        </p:nvSpPr>
        <p:spPr>
          <a:xfrm>
            <a:off x="6714962" y="1261585"/>
            <a:ext cx="1963076" cy="1067889"/>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迁移学习</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7" name="文字方塊 26"/>
          <p:cNvSpPr txBox="1"/>
          <p:nvPr/>
        </p:nvSpPr>
        <p:spPr>
          <a:xfrm>
            <a:off x="2673307" y="5517648"/>
            <a:ext cx="2039409"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分类</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8" name="矩形 27"/>
          <p:cNvSpPr/>
          <p:nvPr/>
        </p:nvSpPr>
        <p:spPr>
          <a:xfrm>
            <a:off x="1353335" y="4074165"/>
            <a:ext cx="4535352" cy="146094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0" name="矩形 19"/>
          <p:cNvSpPr/>
          <p:nvPr/>
        </p:nvSpPr>
        <p:spPr>
          <a:xfrm>
            <a:off x="1563637" y="4245303"/>
            <a:ext cx="1787219" cy="788709"/>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深度学习</a:t>
            </a:r>
            <a:endParaRPr kumimoji="0" lang="zh-TW" altLang="en-US" sz="24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21" name="矩形 20"/>
          <p:cNvSpPr/>
          <p:nvPr/>
        </p:nvSpPr>
        <p:spPr>
          <a:xfrm>
            <a:off x="3591077" y="4260718"/>
            <a:ext cx="1993127" cy="788709"/>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SVM, </a:t>
            </a:r>
            <a:r>
              <a:rPr kumimoji="0" lang="zh-CN" altLang="en-US" sz="24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决策树</a:t>
            </a:r>
            <a:r>
              <a:rPr kumimoji="0" lang="en-US" altLang="zh-TW" sz="24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 K-NN</a:t>
            </a:r>
            <a:r>
              <a:rPr kumimoji="0" lang="zh-TW" altLang="en-US" sz="24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 </a:t>
            </a:r>
            <a:r>
              <a:rPr kumimoji="0" lang="en-US" altLang="zh-TW" sz="24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a:t>
            </a:r>
            <a:endParaRPr kumimoji="0" lang="zh-TW" altLang="en-US" sz="24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29" name="文字方塊 28"/>
          <p:cNvSpPr txBox="1"/>
          <p:nvPr/>
        </p:nvSpPr>
        <p:spPr>
          <a:xfrm>
            <a:off x="2333832" y="5040158"/>
            <a:ext cx="253002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非线性模型</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32" name="直線單箭頭接點 31"/>
          <p:cNvCxnSpPr>
            <a:endCxn id="18" idx="0"/>
          </p:cNvCxnSpPr>
          <p:nvPr/>
        </p:nvCxnSpPr>
        <p:spPr>
          <a:xfrm flipH="1">
            <a:off x="2418643" y="2277607"/>
            <a:ext cx="0" cy="60896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單箭頭接點 33"/>
          <p:cNvCxnSpPr/>
          <p:nvPr/>
        </p:nvCxnSpPr>
        <p:spPr>
          <a:xfrm>
            <a:off x="2418643" y="3583957"/>
            <a:ext cx="0" cy="63270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單箭頭接點 35"/>
          <p:cNvCxnSpPr/>
          <p:nvPr/>
        </p:nvCxnSpPr>
        <p:spPr>
          <a:xfrm rot="16200000" flipH="1">
            <a:off x="6163847" y="4611563"/>
            <a:ext cx="0" cy="60896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71434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CN" altLang="en-US" dirty="0"/>
              <a:t>迁移学习</a:t>
            </a:r>
            <a:endParaRPr lang="zh-TW" altLang="en-US" dirty="0"/>
          </a:p>
        </p:txBody>
      </p:sp>
      <p:sp>
        <p:nvSpPr>
          <p:cNvPr id="4" name="矩形 3"/>
          <p:cNvSpPr/>
          <p:nvPr/>
        </p:nvSpPr>
        <p:spPr>
          <a:xfrm>
            <a:off x="738005" y="4315753"/>
            <a:ext cx="7777345" cy="1618367"/>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5" name="矩形 4"/>
          <p:cNvSpPr/>
          <p:nvPr/>
        </p:nvSpPr>
        <p:spPr>
          <a:xfrm>
            <a:off x="5003799" y="2416617"/>
            <a:ext cx="2051889" cy="169003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6" name="矩形 5"/>
          <p:cNvSpPr/>
          <p:nvPr/>
        </p:nvSpPr>
        <p:spPr>
          <a:xfrm>
            <a:off x="2873853" y="2416617"/>
            <a:ext cx="1379913" cy="1690039"/>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pic>
        <p:nvPicPr>
          <p:cNvPr id="7" name="圖片 6"/>
          <p:cNvPicPr>
            <a:picLocks noChangeAspect="1"/>
          </p:cNvPicPr>
          <p:nvPr/>
        </p:nvPicPr>
        <p:blipFill>
          <a:blip r:embed="rId2"/>
          <a:stretch>
            <a:fillRect/>
          </a:stretch>
        </p:blipFill>
        <p:spPr>
          <a:xfrm>
            <a:off x="3105149" y="2542307"/>
            <a:ext cx="884072" cy="1150918"/>
          </a:xfrm>
          <a:prstGeom prst="rect">
            <a:avLst/>
          </a:prstGeom>
        </p:spPr>
      </p:pic>
      <p:pic>
        <p:nvPicPr>
          <p:cNvPr id="9" name="Picture 6" descr="http://thenypost.files.wordpress.com/2014/01/dogs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31372" y="2581889"/>
            <a:ext cx="1608031" cy="1071753"/>
          </a:xfrm>
          <a:prstGeom prst="rect">
            <a:avLst/>
          </a:prstGeom>
          <a:noFill/>
          <a:extLst>
            <a:ext uri="{909E8E84-426E-40DD-AFC4-6F175D3DCCD1}">
              <a14:hiddenFill xmlns:a14="http://schemas.microsoft.com/office/drawing/2010/main">
                <a:solidFill>
                  <a:srgbClr val="FFFFFF"/>
                </a:solidFill>
              </a14:hiddenFill>
            </a:ext>
          </a:extLst>
        </p:spPr>
      </p:pic>
      <p:sp>
        <p:nvSpPr>
          <p:cNvPr id="11" name="文字方塊 10"/>
          <p:cNvSpPr txBox="1"/>
          <p:nvPr/>
        </p:nvSpPr>
        <p:spPr>
          <a:xfrm>
            <a:off x="1118163" y="2975822"/>
            <a:ext cx="1507009"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标注数据</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5" name="文字方塊 14"/>
          <p:cNvSpPr txBox="1"/>
          <p:nvPr/>
        </p:nvSpPr>
        <p:spPr>
          <a:xfrm>
            <a:off x="3164799" y="3613953"/>
            <a:ext cx="798022"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cat</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6" name="文字方塊 15"/>
          <p:cNvSpPr txBox="1"/>
          <p:nvPr/>
        </p:nvSpPr>
        <p:spPr>
          <a:xfrm>
            <a:off x="5693756" y="3613649"/>
            <a:ext cx="798022"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dog</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7" name="文字方塊 16"/>
          <p:cNvSpPr txBox="1"/>
          <p:nvPr/>
        </p:nvSpPr>
        <p:spPr>
          <a:xfrm>
            <a:off x="2584904" y="5907399"/>
            <a:ext cx="3990452" cy="830997"/>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和被训练任务无关的数据</a:t>
            </a:r>
            <a:endParaRPr kumimoji="0" lang="en-US" altLang="zh-CN" sz="24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a:t>
            </a:r>
            <a:r>
              <a:rPr kumimoji="0" lang="zh-CN" altLang="en-US" sz="24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标注的或未标注的</a:t>
            </a:r>
            <a:r>
              <a:rPr kumimoji="0" lang="en-US" altLang="zh-TW" sz="24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a:t>
            </a:r>
            <a:endParaRPr kumimoji="0" lang="zh-TW" altLang="en-US" sz="24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pic>
        <p:nvPicPr>
          <p:cNvPr id="3076" name="Picture 4" descr="https://encrypted-tbn3.gstatic.com/images?q=tbn:ANd9GcTJsVxOxRJErtxwuBdCnIhRUOfPIyDsEGbxzLWkquVSl3H7ZFsH"/>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2976" y="4385474"/>
            <a:ext cx="1551927" cy="1162448"/>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http://tigerday.org/wp-content/uploads/2013/04/HD-Tiger-Wallpapers-Wallpapers-fever.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873853" y="4395403"/>
            <a:ext cx="1581721" cy="1186291"/>
          </a:xfrm>
          <a:prstGeom prst="rect">
            <a:avLst/>
          </a:prstGeom>
          <a:noFill/>
          <a:extLst>
            <a:ext uri="{909E8E84-426E-40DD-AFC4-6F175D3DCCD1}">
              <a14:hiddenFill xmlns:a14="http://schemas.microsoft.com/office/drawing/2010/main">
                <a:solidFill>
                  <a:srgbClr val="FFFFFF"/>
                </a:solidFill>
              </a14:hiddenFill>
            </a:ext>
          </a:extLst>
        </p:spPr>
      </p:pic>
      <p:sp>
        <p:nvSpPr>
          <p:cNvPr id="25" name="文字方塊 24"/>
          <p:cNvSpPr txBox="1"/>
          <p:nvPr/>
        </p:nvSpPr>
        <p:spPr>
          <a:xfrm>
            <a:off x="999265" y="5472455"/>
            <a:ext cx="1613329"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elephant</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pic>
        <p:nvPicPr>
          <p:cNvPr id="21" name="圖片 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621259" y="4429175"/>
            <a:ext cx="1788411" cy="1152519"/>
          </a:xfrm>
          <a:prstGeom prst="rect">
            <a:avLst/>
          </a:prstGeom>
        </p:spPr>
      </p:pic>
      <p:pic>
        <p:nvPicPr>
          <p:cNvPr id="22" name="Picture 2" descr="http://vignette2.wikia.nocookie.net/toarumajutsunoindex/images/c/cc/Mikotoanime.jpg/revision/latest?cb=20141226141052&amp;path-prefix=f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575355" y="4395403"/>
            <a:ext cx="1733987" cy="1146489"/>
          </a:xfrm>
          <a:prstGeom prst="rect">
            <a:avLst/>
          </a:prstGeom>
          <a:noFill/>
          <a:extLst>
            <a:ext uri="{909E8E84-426E-40DD-AFC4-6F175D3DCCD1}">
              <a14:hiddenFill xmlns:a14="http://schemas.microsoft.com/office/drawing/2010/main">
                <a:solidFill>
                  <a:srgbClr val="FFFFFF"/>
                </a:solidFill>
              </a14:hiddenFill>
            </a:ext>
          </a:extLst>
        </p:spPr>
      </p:pic>
      <p:sp>
        <p:nvSpPr>
          <p:cNvPr id="27" name="文字方塊 26"/>
          <p:cNvSpPr txBox="1"/>
          <p:nvPr/>
        </p:nvSpPr>
        <p:spPr>
          <a:xfrm>
            <a:off x="4708800" y="5474039"/>
            <a:ext cx="1613329"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err="1">
                <a:ln>
                  <a:noFill/>
                </a:ln>
                <a:solidFill>
                  <a:prstClr val="black"/>
                </a:solidFill>
                <a:effectLst/>
                <a:uLnTx/>
                <a:uFillTx/>
                <a:latin typeface="Calibri" panose="020F0502020204030204"/>
                <a:ea typeface="新細明體" panose="02020500000000000000" pitchFamily="18" charset="-120"/>
                <a:cs typeface="+mn-cs"/>
              </a:rPr>
              <a:t>Haruhi</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8" name="文字方塊 27"/>
          <p:cNvSpPr txBox="1"/>
          <p:nvPr/>
        </p:nvSpPr>
        <p:spPr>
          <a:xfrm>
            <a:off x="514035" y="1757565"/>
            <a:ext cx="6850323"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例如，识别猫和狗：</a:t>
            </a:r>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3568062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07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08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7" grpId="0" animBg="1"/>
      <p:bldP spid="25" grpId="0"/>
      <p:bldP spid="27"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796414" y="1445030"/>
            <a:ext cx="3232520" cy="4981868"/>
          </a:xfrm>
          <a:prstGeom prst="rect">
            <a:avLst/>
          </a:prstGeom>
          <a:ln>
            <a:noFill/>
          </a:ln>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22" name="矩形 21"/>
          <p:cNvSpPr/>
          <p:nvPr/>
        </p:nvSpPr>
        <p:spPr>
          <a:xfrm>
            <a:off x="796413" y="3681194"/>
            <a:ext cx="7881625" cy="2931146"/>
          </a:xfrm>
          <a:prstGeom prst="rect">
            <a:avLst/>
          </a:prstGeom>
          <a:ln>
            <a:noFill/>
          </a:ln>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30" name="矩形 29"/>
          <p:cNvSpPr/>
          <p:nvPr/>
        </p:nvSpPr>
        <p:spPr>
          <a:xfrm>
            <a:off x="1444474" y="3821373"/>
            <a:ext cx="4719373" cy="2159143"/>
          </a:xfrm>
          <a:prstGeom prst="rect">
            <a:avLst/>
          </a:prstGeom>
          <a:ln>
            <a:noFill/>
          </a:ln>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2" name="標題 1"/>
          <p:cNvSpPr>
            <a:spLocks noGrp="1"/>
          </p:cNvSpPr>
          <p:nvPr>
            <p:ph type="title"/>
          </p:nvPr>
        </p:nvSpPr>
        <p:spPr/>
        <p:txBody>
          <a:bodyPr/>
          <a:lstStyle/>
          <a:p>
            <a:r>
              <a:rPr lang="zh-CN" altLang="en-US" dirty="0"/>
              <a:t>学习导图</a:t>
            </a:r>
            <a:endParaRPr lang="zh-TW" altLang="en-US" dirty="0"/>
          </a:p>
        </p:txBody>
      </p:sp>
      <p:sp>
        <p:nvSpPr>
          <p:cNvPr id="6" name="文字方塊 5"/>
          <p:cNvSpPr txBox="1"/>
          <p:nvPr/>
        </p:nvSpPr>
        <p:spPr>
          <a:xfrm>
            <a:off x="3109143" y="6059217"/>
            <a:ext cx="3398292"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有监督学习</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7" name="文字方塊 6"/>
          <p:cNvSpPr txBox="1"/>
          <p:nvPr/>
        </p:nvSpPr>
        <p:spPr>
          <a:xfrm>
            <a:off x="1105349" y="1808548"/>
            <a:ext cx="2670238" cy="461665"/>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回归</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0" name="矩形 9"/>
          <p:cNvSpPr/>
          <p:nvPr/>
        </p:nvSpPr>
        <p:spPr>
          <a:xfrm>
            <a:off x="1105349" y="2599143"/>
            <a:ext cx="2670238" cy="3392944"/>
          </a:xfrm>
          <a:prstGeom prst="rect">
            <a:avLst/>
          </a:prstGeom>
          <a:ln>
            <a:noFill/>
          </a:ln>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18" name="矩形 17"/>
          <p:cNvSpPr/>
          <p:nvPr/>
        </p:nvSpPr>
        <p:spPr>
          <a:xfrm>
            <a:off x="1522502" y="2886573"/>
            <a:ext cx="1792282" cy="697384"/>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线性模型</a:t>
            </a:r>
            <a:endParaRPr kumimoji="0" lang="zh-TW" altLang="en-US" sz="24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11" name="矩形 10"/>
          <p:cNvSpPr/>
          <p:nvPr/>
        </p:nvSpPr>
        <p:spPr>
          <a:xfrm>
            <a:off x="6468330" y="4456521"/>
            <a:ext cx="1830431" cy="1061127"/>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结构化学习</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3" name="矩形 22"/>
          <p:cNvSpPr/>
          <p:nvPr/>
        </p:nvSpPr>
        <p:spPr>
          <a:xfrm>
            <a:off x="4234507" y="1261336"/>
            <a:ext cx="2309737" cy="1067889"/>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半监督学习</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4" name="矩形 23"/>
          <p:cNvSpPr/>
          <p:nvPr/>
        </p:nvSpPr>
        <p:spPr>
          <a:xfrm>
            <a:off x="6714962" y="1261585"/>
            <a:ext cx="1963076" cy="1067889"/>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迁移学习</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5" name="矩形 24"/>
          <p:cNvSpPr/>
          <p:nvPr/>
        </p:nvSpPr>
        <p:spPr>
          <a:xfrm>
            <a:off x="4249255" y="2466556"/>
            <a:ext cx="1985671" cy="1067889"/>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无监督学习</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7" name="文字方塊 26"/>
          <p:cNvSpPr txBox="1"/>
          <p:nvPr/>
        </p:nvSpPr>
        <p:spPr>
          <a:xfrm>
            <a:off x="2673307" y="5517648"/>
            <a:ext cx="2039409"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分类</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8" name="矩形 27"/>
          <p:cNvSpPr/>
          <p:nvPr/>
        </p:nvSpPr>
        <p:spPr>
          <a:xfrm>
            <a:off x="1353335" y="4074165"/>
            <a:ext cx="4535352" cy="146094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0" name="矩形 19"/>
          <p:cNvSpPr/>
          <p:nvPr/>
        </p:nvSpPr>
        <p:spPr>
          <a:xfrm>
            <a:off x="1563637" y="4245303"/>
            <a:ext cx="1787219" cy="788709"/>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深度学习</a:t>
            </a:r>
            <a:endParaRPr kumimoji="0" lang="zh-TW" altLang="en-US" sz="24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21" name="矩形 20"/>
          <p:cNvSpPr/>
          <p:nvPr/>
        </p:nvSpPr>
        <p:spPr>
          <a:xfrm>
            <a:off x="3591077" y="4260718"/>
            <a:ext cx="1993127" cy="788709"/>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SVM, </a:t>
            </a:r>
            <a:r>
              <a:rPr kumimoji="0" lang="zh-CN" altLang="en-US" sz="24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决策树</a:t>
            </a:r>
            <a:r>
              <a:rPr kumimoji="0" lang="en-US" altLang="zh-TW" sz="24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 K-NN</a:t>
            </a:r>
            <a:r>
              <a:rPr kumimoji="0" lang="zh-TW" altLang="en-US" sz="24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 </a:t>
            </a:r>
            <a:r>
              <a:rPr kumimoji="0" lang="en-US" altLang="zh-TW" sz="24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a:t>
            </a:r>
            <a:endParaRPr kumimoji="0" lang="zh-TW" altLang="en-US" sz="24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29" name="文字方塊 28"/>
          <p:cNvSpPr txBox="1"/>
          <p:nvPr/>
        </p:nvSpPr>
        <p:spPr>
          <a:xfrm>
            <a:off x="2333832" y="5040158"/>
            <a:ext cx="253002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非线性模型</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32" name="直線單箭頭接點 31"/>
          <p:cNvCxnSpPr>
            <a:endCxn id="18" idx="0"/>
          </p:cNvCxnSpPr>
          <p:nvPr/>
        </p:nvCxnSpPr>
        <p:spPr>
          <a:xfrm flipH="1">
            <a:off x="2418643" y="2277607"/>
            <a:ext cx="0" cy="60896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單箭頭接點 33"/>
          <p:cNvCxnSpPr/>
          <p:nvPr/>
        </p:nvCxnSpPr>
        <p:spPr>
          <a:xfrm>
            <a:off x="2418643" y="3583957"/>
            <a:ext cx="0" cy="63270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單箭頭接點 35"/>
          <p:cNvCxnSpPr/>
          <p:nvPr/>
        </p:nvCxnSpPr>
        <p:spPr>
          <a:xfrm rot="16200000" flipH="1">
            <a:off x="6163847" y="4611563"/>
            <a:ext cx="0" cy="60896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505813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C337EA-9CD2-4566-BF5F-93ADC8E3F080}"/>
              </a:ext>
            </a:extLst>
          </p:cNvPr>
          <p:cNvSpPr>
            <a:spLocks noGrp="1"/>
          </p:cNvSpPr>
          <p:nvPr>
            <p:ph type="title"/>
          </p:nvPr>
        </p:nvSpPr>
        <p:spPr>
          <a:xfrm>
            <a:off x="457200" y="0"/>
            <a:ext cx="8229600" cy="836712"/>
          </a:xfrm>
        </p:spPr>
        <p:txBody>
          <a:bodyPr>
            <a:normAutofit/>
          </a:bodyPr>
          <a:lstStyle/>
          <a:p>
            <a:r>
              <a:rPr lang="en-US" altLang="zh-CN" dirty="0" err="1"/>
              <a:t>ChatGPT</a:t>
            </a:r>
            <a:r>
              <a:rPr lang="en-US" altLang="zh-CN" dirty="0"/>
              <a:t>, 2022</a:t>
            </a:r>
            <a:endParaRPr lang="zh-CN" altLang="en-US" dirty="0"/>
          </a:p>
        </p:txBody>
      </p:sp>
      <p:sp>
        <p:nvSpPr>
          <p:cNvPr id="3" name="内容占位符 2">
            <a:extLst>
              <a:ext uri="{FF2B5EF4-FFF2-40B4-BE49-F238E27FC236}">
                <a16:creationId xmlns:a16="http://schemas.microsoft.com/office/drawing/2014/main" id="{CF5B5849-60B5-4DF3-8F16-6DCBB20E055F}"/>
              </a:ext>
            </a:extLst>
          </p:cNvPr>
          <p:cNvSpPr>
            <a:spLocks noGrp="1"/>
          </p:cNvSpPr>
          <p:nvPr>
            <p:ph idx="1"/>
          </p:nvPr>
        </p:nvSpPr>
        <p:spPr>
          <a:xfrm>
            <a:off x="323528" y="836712"/>
            <a:ext cx="8568952" cy="5976664"/>
          </a:xfrm>
        </p:spPr>
        <p:txBody>
          <a:bodyPr>
            <a:noAutofit/>
          </a:bodyPr>
          <a:lstStyle/>
          <a:p>
            <a:pPr>
              <a:lnSpc>
                <a:spcPct val="150000"/>
              </a:lnSpc>
              <a:spcBef>
                <a:spcPts val="0"/>
              </a:spcBef>
            </a:pPr>
            <a:r>
              <a:rPr lang="en-US" altLang="zh-CN" sz="2000" dirty="0"/>
              <a:t>《</a:t>
            </a:r>
            <a:r>
              <a:rPr lang="zh-CN" altLang="en-US" sz="2000" dirty="0"/>
              <a:t>时代</a:t>
            </a:r>
            <a:r>
              <a:rPr lang="en-US" altLang="zh-CN" sz="2000" dirty="0"/>
              <a:t>》</a:t>
            </a:r>
            <a:r>
              <a:rPr lang="zh-CN" altLang="en-US" sz="2000" dirty="0"/>
              <a:t>记者把 </a:t>
            </a:r>
            <a:r>
              <a:rPr lang="en-US" altLang="zh-CN" sz="2000" dirty="0" err="1"/>
              <a:t>ChatGPT</a:t>
            </a:r>
            <a:r>
              <a:rPr lang="en-US" altLang="zh-CN" sz="2000" dirty="0"/>
              <a:t> </a:t>
            </a:r>
            <a:r>
              <a:rPr lang="zh-CN" altLang="en-US" sz="2000" dirty="0"/>
              <a:t>当人一样来采访，若非 </a:t>
            </a:r>
            <a:r>
              <a:rPr lang="en-US" altLang="zh-CN" sz="2000" dirty="0" err="1"/>
              <a:t>ChatGPT</a:t>
            </a:r>
            <a:r>
              <a:rPr lang="en-US" altLang="zh-CN" sz="2000" dirty="0"/>
              <a:t> </a:t>
            </a:r>
            <a:r>
              <a:rPr lang="zh-CN" altLang="en-US" sz="2000" dirty="0"/>
              <a:t>自己一直强调它是人工智能，是大语言模型，人们可能会认为与记者对话的是该领域的专家。</a:t>
            </a:r>
          </a:p>
          <a:p>
            <a:pPr>
              <a:lnSpc>
                <a:spcPct val="150000"/>
              </a:lnSpc>
              <a:spcBef>
                <a:spcPts val="0"/>
              </a:spcBef>
            </a:pPr>
            <a:r>
              <a:rPr lang="en-US" altLang="zh-CN" sz="2000" dirty="0" err="1"/>
              <a:t>ChatGPT</a:t>
            </a:r>
            <a:r>
              <a:rPr lang="en-US" altLang="zh-CN" sz="2000" dirty="0"/>
              <a:t> </a:t>
            </a:r>
            <a:r>
              <a:rPr lang="zh-CN" altLang="en-US" sz="2000" dirty="0"/>
              <a:t>通过了沃顿商学院的工商管理硕士课程的期末考试并获得</a:t>
            </a:r>
            <a:r>
              <a:rPr lang="en-US" altLang="zh-CN" sz="2000" dirty="0"/>
              <a:t>B</a:t>
            </a:r>
            <a:r>
              <a:rPr lang="zh-CN" altLang="en-US" sz="2000" dirty="0"/>
              <a:t>档成绩。</a:t>
            </a:r>
          </a:p>
          <a:p>
            <a:pPr>
              <a:lnSpc>
                <a:spcPct val="150000"/>
              </a:lnSpc>
              <a:spcBef>
                <a:spcPts val="0"/>
              </a:spcBef>
            </a:pPr>
            <a:r>
              <a:rPr lang="en-US" altLang="zh-CN" sz="2000" dirty="0" err="1"/>
              <a:t>ChatGPT</a:t>
            </a:r>
            <a:r>
              <a:rPr lang="en-US" altLang="zh-CN" sz="2000" dirty="0"/>
              <a:t> </a:t>
            </a:r>
            <a:r>
              <a:rPr lang="zh-CN" altLang="en-US" sz="2000" dirty="0"/>
              <a:t>已经成为了许多科学论文或出版书籍的共同作者。</a:t>
            </a:r>
          </a:p>
          <a:p>
            <a:pPr>
              <a:lnSpc>
                <a:spcPct val="150000"/>
              </a:lnSpc>
              <a:spcBef>
                <a:spcPts val="0"/>
              </a:spcBef>
            </a:pPr>
            <a:r>
              <a:rPr lang="zh-CN" altLang="en-US" sz="2000" dirty="0"/>
              <a:t>由 </a:t>
            </a:r>
            <a:r>
              <a:rPr lang="en-US" altLang="zh-CN" sz="2000" dirty="0" err="1"/>
              <a:t>ChatGPT</a:t>
            </a:r>
            <a:r>
              <a:rPr lang="en-US" altLang="zh-CN" sz="2000" dirty="0"/>
              <a:t> </a:t>
            </a:r>
            <a:r>
              <a:rPr lang="zh-CN" altLang="en-US" sz="2000" dirty="0"/>
              <a:t>的前身 </a:t>
            </a:r>
            <a:r>
              <a:rPr lang="en-US" altLang="zh-CN" sz="2000" dirty="0"/>
              <a:t>Codex </a:t>
            </a:r>
            <a:r>
              <a:rPr lang="zh-CN" altLang="en-US" sz="2000" dirty="0"/>
              <a:t>大语言模型提供支撑的 </a:t>
            </a:r>
            <a:r>
              <a:rPr lang="en-US" altLang="zh-CN" sz="2000" dirty="0"/>
              <a:t>GitHub </a:t>
            </a:r>
            <a:r>
              <a:rPr lang="en-US" altLang="zh-CN" sz="2000" dirty="0" err="1"/>
              <a:t>CoPilot</a:t>
            </a:r>
            <a:r>
              <a:rPr lang="en-US" altLang="zh-CN" sz="2000" dirty="0"/>
              <a:t> </a:t>
            </a:r>
            <a:r>
              <a:rPr lang="zh-CN" altLang="en-US" sz="2000" dirty="0"/>
              <a:t>为数千万的程序员提供效率工具。</a:t>
            </a:r>
          </a:p>
          <a:p>
            <a:pPr>
              <a:lnSpc>
                <a:spcPct val="150000"/>
              </a:lnSpc>
              <a:spcBef>
                <a:spcPts val="0"/>
              </a:spcBef>
            </a:pPr>
            <a:r>
              <a:rPr lang="zh-CN" altLang="en-US" sz="2000" dirty="0"/>
              <a:t>北密歇根大学哲学教授 </a:t>
            </a:r>
            <a:r>
              <a:rPr lang="en-US" altLang="zh-CN" sz="2000" dirty="0"/>
              <a:t>Antony </a:t>
            </a:r>
            <a:r>
              <a:rPr lang="en-US" altLang="zh-CN" sz="2000" dirty="0" err="1"/>
              <a:t>Aumann</a:t>
            </a:r>
            <a:r>
              <a:rPr lang="en-US" altLang="zh-CN" sz="2000" dirty="0"/>
              <a:t> </a:t>
            </a:r>
            <a:r>
              <a:rPr lang="zh-CN" altLang="en-US" sz="2000" dirty="0"/>
              <a:t>的“世界宗教课程”的全班最佳论文是该学生使用了 </a:t>
            </a:r>
            <a:r>
              <a:rPr lang="en-US" altLang="zh-CN" sz="2000" dirty="0" err="1"/>
              <a:t>ChatGPT</a:t>
            </a:r>
            <a:r>
              <a:rPr lang="en-US" altLang="zh-CN" sz="2000" dirty="0"/>
              <a:t> </a:t>
            </a:r>
            <a:r>
              <a:rPr lang="zh-CN" altLang="en-US" sz="2000" dirty="0"/>
              <a:t>所写。</a:t>
            </a:r>
            <a:endParaRPr lang="en-US" altLang="zh-CN" sz="2000" dirty="0"/>
          </a:p>
          <a:p>
            <a:pPr>
              <a:lnSpc>
                <a:spcPct val="150000"/>
              </a:lnSpc>
              <a:spcBef>
                <a:spcPts val="0"/>
              </a:spcBef>
            </a:pPr>
            <a:r>
              <a:rPr lang="zh-CN" altLang="en-US" sz="2000" dirty="0"/>
              <a:t>以色列总统 </a:t>
            </a:r>
            <a:r>
              <a:rPr lang="en-US" altLang="zh-CN" sz="2000" dirty="0"/>
              <a:t>Isaac Herzog </a:t>
            </a:r>
            <a:r>
              <a:rPr lang="zh-CN" altLang="en-US" sz="2000" dirty="0"/>
              <a:t>在</a:t>
            </a:r>
            <a:r>
              <a:rPr lang="en-US" altLang="zh-CN" sz="2000" dirty="0"/>
              <a:t>2023</a:t>
            </a:r>
            <a:r>
              <a:rPr lang="zh-CN" altLang="en-US" sz="2000" dirty="0"/>
              <a:t>年</a:t>
            </a:r>
            <a:r>
              <a:rPr lang="en-US" altLang="zh-CN" sz="2000" dirty="0"/>
              <a:t>2</a:t>
            </a:r>
            <a:r>
              <a:rPr lang="zh-CN" altLang="en-US" sz="2000" dirty="0"/>
              <a:t>月</a:t>
            </a:r>
            <a:r>
              <a:rPr lang="en-US" altLang="zh-CN" sz="2000" dirty="0"/>
              <a:t>1</a:t>
            </a:r>
            <a:r>
              <a:rPr lang="zh-CN" altLang="en-US" sz="2000" dirty="0"/>
              <a:t>日网络安全会议开幕时发表了部分由 </a:t>
            </a:r>
            <a:r>
              <a:rPr lang="en-US" altLang="zh-CN" sz="2000" dirty="0"/>
              <a:t>AI </a:t>
            </a:r>
            <a:r>
              <a:rPr lang="zh-CN" altLang="en-US" sz="2000" dirty="0"/>
              <a:t>创作的演讲后，成为第一个公开使用 </a:t>
            </a:r>
            <a:r>
              <a:rPr lang="en-US" altLang="zh-CN" sz="2000" dirty="0" err="1"/>
              <a:t>ChatGPT</a:t>
            </a:r>
            <a:r>
              <a:rPr lang="en-US" altLang="zh-CN" sz="2000" dirty="0"/>
              <a:t> </a:t>
            </a:r>
            <a:r>
              <a:rPr lang="zh-CN" altLang="en-US" sz="2000" dirty="0"/>
              <a:t>的世界领导人。</a:t>
            </a:r>
            <a:endParaRPr lang="en-US" altLang="zh-CN" sz="2000" dirty="0"/>
          </a:p>
          <a:p>
            <a:pPr>
              <a:lnSpc>
                <a:spcPct val="150000"/>
              </a:lnSpc>
              <a:spcBef>
                <a:spcPts val="0"/>
              </a:spcBef>
            </a:pPr>
            <a:r>
              <a:rPr lang="en-US" altLang="zh-CN" sz="2000" dirty="0"/>
              <a:t>…….</a:t>
            </a:r>
          </a:p>
        </p:txBody>
      </p:sp>
    </p:spTree>
    <p:extLst>
      <p:ext uri="{BB962C8B-B14F-4D97-AF65-F5344CB8AC3E}">
        <p14:creationId xmlns:p14="http://schemas.microsoft.com/office/powerpoint/2010/main" val="59291009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 descr="http://top-breaking-news.com/wp-content/uploads/2016/03/Twitter-new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9512" y="2541541"/>
            <a:ext cx="5002893" cy="3752170"/>
          </a:xfrm>
          <a:prstGeom prst="rect">
            <a:avLst/>
          </a:prstGeom>
          <a:noFill/>
          <a:extLst>
            <a:ext uri="{909E8E84-426E-40DD-AFC4-6F175D3DCCD1}">
              <a14:hiddenFill xmlns:a14="http://schemas.microsoft.com/office/drawing/2010/main">
                <a:solidFill>
                  <a:srgbClr val="FFFFFF"/>
                </a:solidFill>
              </a14:hiddenFill>
            </a:ext>
          </a:extLst>
        </p:spPr>
      </p:pic>
      <p:sp>
        <p:nvSpPr>
          <p:cNvPr id="2" name="標題 1"/>
          <p:cNvSpPr>
            <a:spLocks noGrp="1"/>
          </p:cNvSpPr>
          <p:nvPr>
            <p:ph type="title"/>
          </p:nvPr>
        </p:nvSpPr>
        <p:spPr>
          <a:xfrm>
            <a:off x="628650" y="15205"/>
            <a:ext cx="7886700" cy="1325563"/>
          </a:xfrm>
        </p:spPr>
        <p:txBody>
          <a:bodyPr/>
          <a:lstStyle/>
          <a:p>
            <a:r>
              <a:rPr lang="zh-CN" altLang="en-US" dirty="0"/>
              <a:t>无监督学习</a:t>
            </a:r>
            <a:endParaRPr lang="zh-TW" altLang="en-US" dirty="0"/>
          </a:p>
        </p:txBody>
      </p:sp>
      <p:sp>
        <p:nvSpPr>
          <p:cNvPr id="3" name="內容版面配置區 2"/>
          <p:cNvSpPr>
            <a:spLocks noGrp="1"/>
          </p:cNvSpPr>
          <p:nvPr>
            <p:ph idx="1"/>
          </p:nvPr>
        </p:nvSpPr>
        <p:spPr>
          <a:xfrm>
            <a:off x="562668" y="1357584"/>
            <a:ext cx="7886700" cy="4351338"/>
          </a:xfrm>
        </p:spPr>
        <p:txBody>
          <a:bodyPr/>
          <a:lstStyle/>
          <a:p>
            <a:pPr>
              <a:lnSpc>
                <a:spcPct val="150000"/>
              </a:lnSpc>
            </a:pPr>
            <a:r>
              <a:rPr lang="zh-CN" altLang="en-US" dirty="0"/>
              <a:t>文档聚类：将一大堆文档自动分成几组，相关的文档聚成一组。</a:t>
            </a:r>
            <a:endParaRPr lang="zh-TW" altLang="en-US" dirty="0"/>
          </a:p>
        </p:txBody>
      </p:sp>
      <p:sp>
        <p:nvSpPr>
          <p:cNvPr id="7" name="向下箭號 6"/>
          <p:cNvSpPr/>
          <p:nvPr/>
        </p:nvSpPr>
        <p:spPr>
          <a:xfrm rot="5400000" flipV="1">
            <a:off x="4124147" y="4374726"/>
            <a:ext cx="763742" cy="744499"/>
          </a:xfrm>
          <a:prstGeom prst="downArrow">
            <a:avLst/>
          </a:prstGeom>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pic>
        <p:nvPicPr>
          <p:cNvPr id="8" name="图片 7">
            <a:extLst>
              <a:ext uri="{FF2B5EF4-FFF2-40B4-BE49-F238E27FC236}">
                <a16:creationId xmlns:a16="http://schemas.microsoft.com/office/drawing/2014/main" id="{F47D8BFC-D953-4708-9260-74F7D556D3EF}"/>
              </a:ext>
            </a:extLst>
          </p:cNvPr>
          <p:cNvPicPr>
            <a:picLocks noChangeAspect="1"/>
          </p:cNvPicPr>
          <p:nvPr/>
        </p:nvPicPr>
        <p:blipFill>
          <a:blip r:embed="rId3"/>
          <a:stretch>
            <a:fillRect/>
          </a:stretch>
        </p:blipFill>
        <p:spPr>
          <a:xfrm>
            <a:off x="4932040" y="3660796"/>
            <a:ext cx="4210647" cy="1712420"/>
          </a:xfrm>
          <a:prstGeom prst="rect">
            <a:avLst/>
          </a:prstGeom>
        </p:spPr>
      </p:pic>
    </p:spTree>
    <p:extLst>
      <p:ext uri="{BB962C8B-B14F-4D97-AF65-F5344CB8AC3E}">
        <p14:creationId xmlns:p14="http://schemas.microsoft.com/office/powerpoint/2010/main" val="326028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CN" altLang="en-US" dirty="0"/>
              <a:t>无监督学习</a:t>
            </a:r>
            <a:endParaRPr lang="zh-TW" altLang="en-US" dirty="0"/>
          </a:p>
        </p:txBody>
      </p:sp>
      <p:pic>
        <p:nvPicPr>
          <p:cNvPr id="19" name="Picture 2" descr="http://www.is-scam.com/wp-content/uploads/2014/12/question-robo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7092" y="2190776"/>
            <a:ext cx="1969208" cy="2541123"/>
          </a:xfrm>
          <a:prstGeom prst="rect">
            <a:avLst/>
          </a:prstGeom>
          <a:noFill/>
          <a:extLst>
            <a:ext uri="{909E8E84-426E-40DD-AFC4-6F175D3DCCD1}">
              <a14:hiddenFill xmlns:a14="http://schemas.microsoft.com/office/drawing/2010/main">
                <a:solidFill>
                  <a:srgbClr val="FFFFFF"/>
                </a:solidFill>
              </a14:hiddenFill>
            </a:ext>
          </a:extLst>
        </p:spPr>
      </p:pic>
      <p:pic>
        <p:nvPicPr>
          <p:cNvPr id="20" name="圖片 19"/>
          <p:cNvPicPr>
            <a:picLocks noChangeAspect="1"/>
          </p:cNvPicPr>
          <p:nvPr/>
        </p:nvPicPr>
        <p:blipFill>
          <a:blip r:embed="rId3"/>
          <a:stretch>
            <a:fillRect/>
          </a:stretch>
        </p:blipFill>
        <p:spPr>
          <a:xfrm>
            <a:off x="3412063" y="1304188"/>
            <a:ext cx="5219700" cy="2057400"/>
          </a:xfrm>
          <a:prstGeom prst="rect">
            <a:avLst/>
          </a:prstGeom>
        </p:spPr>
      </p:pic>
      <p:sp>
        <p:nvSpPr>
          <p:cNvPr id="21" name="向右箭號 20"/>
          <p:cNvSpPr/>
          <p:nvPr/>
        </p:nvSpPr>
        <p:spPr>
          <a:xfrm rot="9206104">
            <a:off x="2656315" y="2576601"/>
            <a:ext cx="754743" cy="55154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22" name="向右箭號 21"/>
          <p:cNvSpPr/>
          <p:nvPr/>
        </p:nvSpPr>
        <p:spPr>
          <a:xfrm rot="1324959">
            <a:off x="2749056" y="4245312"/>
            <a:ext cx="754743" cy="55154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24" name="文字方塊 23"/>
          <p:cNvSpPr txBox="1"/>
          <p:nvPr/>
        </p:nvSpPr>
        <p:spPr>
          <a:xfrm>
            <a:off x="339567" y="4785752"/>
            <a:ext cx="2714172"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srgbClr val="FF0000"/>
                </a:solidFill>
                <a:effectLst/>
                <a:uLnTx/>
                <a:uFillTx/>
                <a:latin typeface="Calibri" panose="020F0502020204030204"/>
                <a:ea typeface="新細明體" panose="02020500000000000000" pitchFamily="18" charset="-120"/>
                <a:cs typeface="+mn-cs"/>
              </a:rPr>
              <a:t>画点什么吧！</a:t>
            </a:r>
            <a:endParaRPr kumimoji="0" lang="zh-TW" altLang="en-US" sz="2800" b="0" i="0" u="none" strike="noStrike" kern="1200" cap="none" spc="0" normalizeH="0" baseline="0" noProof="0" dirty="0">
              <a:ln>
                <a:noFill/>
              </a:ln>
              <a:solidFill>
                <a:srgbClr val="FF0000"/>
              </a:solidFill>
              <a:effectLst/>
              <a:uLnTx/>
              <a:uFillTx/>
              <a:latin typeface="Calibri" panose="020F0502020204030204"/>
              <a:ea typeface="新細明體" panose="02020500000000000000" pitchFamily="18" charset="-120"/>
              <a:cs typeface="+mn-cs"/>
            </a:endParaRPr>
          </a:p>
        </p:txBody>
      </p:sp>
      <p:pic>
        <p:nvPicPr>
          <p:cNvPr id="4" name="圖片 3"/>
          <p:cNvPicPr>
            <a:picLocks noChangeAspect="1"/>
          </p:cNvPicPr>
          <p:nvPr/>
        </p:nvPicPr>
        <p:blipFill>
          <a:blip r:embed="rId4"/>
          <a:stretch>
            <a:fillRect/>
          </a:stretch>
        </p:blipFill>
        <p:spPr>
          <a:xfrm>
            <a:off x="3483430" y="3496524"/>
            <a:ext cx="5396945" cy="3137759"/>
          </a:xfrm>
          <a:prstGeom prst="rect">
            <a:avLst/>
          </a:prstGeom>
        </p:spPr>
      </p:pic>
    </p:spTree>
    <p:extLst>
      <p:ext uri="{BB962C8B-B14F-4D97-AF65-F5344CB8AC3E}">
        <p14:creationId xmlns:p14="http://schemas.microsoft.com/office/powerpoint/2010/main" val="1088416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4"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a:extLst>
              <a:ext uri="{FF2B5EF4-FFF2-40B4-BE49-F238E27FC236}">
                <a16:creationId xmlns:a16="http://schemas.microsoft.com/office/drawing/2014/main" id="{12E29BA7-BA86-4077-9C52-EEF1534E15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1128" y="0"/>
            <a:ext cx="5501744" cy="5524764"/>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a:extLst>
              <a:ext uri="{FF2B5EF4-FFF2-40B4-BE49-F238E27FC236}">
                <a16:creationId xmlns:a16="http://schemas.microsoft.com/office/drawing/2014/main" id="{A9101C4D-5F2C-4FD4-AC3A-00AAEFAA999E}"/>
              </a:ext>
            </a:extLst>
          </p:cNvPr>
          <p:cNvSpPr txBox="1"/>
          <p:nvPr/>
        </p:nvSpPr>
        <p:spPr>
          <a:xfrm>
            <a:off x="467544" y="5709820"/>
            <a:ext cx="8208912" cy="1137106"/>
          </a:xfrm>
          <a:prstGeom prst="rect">
            <a:avLst/>
          </a:prstGeom>
          <a:noFill/>
        </p:spPr>
        <p:txBody>
          <a:bodyPr wrap="square" rtlCol="0">
            <a:spAutoFit/>
          </a:bodyPr>
          <a:lstStyle/>
          <a:p>
            <a:pPr>
              <a:lnSpc>
                <a:spcPct val="150000"/>
              </a:lnSpc>
            </a:pPr>
            <a:r>
              <a:rPr lang="en-US" altLang="zh-CN" sz="2400" b="0" i="0" dirty="0">
                <a:solidFill>
                  <a:srgbClr val="121212"/>
                </a:solidFill>
                <a:effectLst/>
                <a:latin typeface="-apple-system"/>
              </a:rPr>
              <a:t>2018</a:t>
            </a:r>
            <a:r>
              <a:rPr lang="zh-CN" altLang="en-US" sz="2400" b="0" i="0" dirty="0">
                <a:solidFill>
                  <a:srgbClr val="121212"/>
                </a:solidFill>
                <a:effectLst/>
                <a:latin typeface="-apple-system"/>
              </a:rPr>
              <a:t>年</a:t>
            </a:r>
            <a:r>
              <a:rPr lang="en-US" altLang="zh-CN" sz="2400" b="0" i="0" dirty="0">
                <a:solidFill>
                  <a:srgbClr val="121212"/>
                </a:solidFill>
                <a:effectLst/>
                <a:latin typeface="-apple-system"/>
              </a:rPr>
              <a:t>10</a:t>
            </a:r>
            <a:r>
              <a:rPr lang="zh-CN" altLang="en-US" sz="2400" b="0" i="0" dirty="0">
                <a:solidFill>
                  <a:srgbClr val="121212"/>
                </a:solidFill>
                <a:effectLst/>
                <a:latin typeface="-apple-system"/>
              </a:rPr>
              <a:t>月</a:t>
            </a:r>
            <a:r>
              <a:rPr lang="en-US" altLang="zh-CN" sz="2400" b="0" i="0" dirty="0">
                <a:solidFill>
                  <a:srgbClr val="121212"/>
                </a:solidFill>
                <a:effectLst/>
                <a:latin typeface="-apple-system"/>
              </a:rPr>
              <a:t>25</a:t>
            </a:r>
            <a:r>
              <a:rPr lang="zh-CN" altLang="en-US" sz="2400" b="0" i="0" dirty="0">
                <a:solidFill>
                  <a:srgbClr val="121212"/>
                </a:solidFill>
                <a:effectLst/>
                <a:latin typeface="-apple-system"/>
              </a:rPr>
              <a:t>日，佳士得拍卖行最终以</a:t>
            </a:r>
            <a:r>
              <a:rPr lang="en-US" altLang="zh-CN" sz="2400" b="1" i="0" dirty="0">
                <a:solidFill>
                  <a:srgbClr val="121212"/>
                </a:solidFill>
                <a:effectLst/>
                <a:latin typeface="-apple-system"/>
              </a:rPr>
              <a:t>43.25</a:t>
            </a:r>
            <a:r>
              <a:rPr lang="zh-CN" altLang="en-US" sz="2400" b="1" i="0" dirty="0">
                <a:solidFill>
                  <a:srgbClr val="121212"/>
                </a:solidFill>
                <a:effectLst/>
                <a:latin typeface="-apple-system"/>
              </a:rPr>
              <a:t>万美元（约</a:t>
            </a:r>
            <a:r>
              <a:rPr lang="en-US" altLang="zh-CN" sz="2400" b="1" i="0" dirty="0">
                <a:solidFill>
                  <a:srgbClr val="121212"/>
                </a:solidFill>
                <a:effectLst/>
                <a:latin typeface="-apple-system"/>
              </a:rPr>
              <a:t>300</a:t>
            </a:r>
            <a:r>
              <a:rPr lang="zh-CN" altLang="en-US" sz="2400" b="1" i="0" dirty="0">
                <a:solidFill>
                  <a:srgbClr val="121212"/>
                </a:solidFill>
                <a:effectLst/>
                <a:latin typeface="-apple-system"/>
              </a:rPr>
              <a:t>万人民币）</a:t>
            </a:r>
            <a:r>
              <a:rPr lang="zh-CN" altLang="en-US" sz="2400" b="0" i="0" dirty="0">
                <a:solidFill>
                  <a:srgbClr val="121212"/>
                </a:solidFill>
                <a:effectLst/>
                <a:latin typeface="-apple-system"/>
              </a:rPr>
              <a:t>拍卖出一幅画，名为</a:t>
            </a:r>
            <a:r>
              <a:rPr lang="en-US" altLang="zh-CN" sz="2400" b="0" i="0" dirty="0">
                <a:solidFill>
                  <a:srgbClr val="121212"/>
                </a:solidFill>
                <a:effectLst/>
                <a:latin typeface="-apple-system"/>
              </a:rPr>
              <a:t>《</a:t>
            </a:r>
            <a:r>
              <a:rPr lang="zh-CN" altLang="en-US" sz="2400" b="0" i="0" dirty="0">
                <a:solidFill>
                  <a:srgbClr val="121212"/>
                </a:solidFill>
                <a:effectLst/>
                <a:latin typeface="-apple-system"/>
              </a:rPr>
              <a:t>埃德蒙</a:t>
            </a:r>
            <a:r>
              <a:rPr lang="en-US" altLang="zh-CN" sz="2400" b="0" i="0" dirty="0">
                <a:solidFill>
                  <a:srgbClr val="121212"/>
                </a:solidFill>
                <a:effectLst/>
                <a:latin typeface="-apple-system"/>
              </a:rPr>
              <a:t>•</a:t>
            </a:r>
            <a:r>
              <a:rPr lang="zh-CN" altLang="en-US" sz="2400" b="0" i="0" dirty="0">
                <a:solidFill>
                  <a:srgbClr val="121212"/>
                </a:solidFill>
                <a:effectLst/>
                <a:latin typeface="-apple-system"/>
              </a:rPr>
              <a:t>贝拉米画像</a:t>
            </a:r>
            <a:r>
              <a:rPr lang="en-US" altLang="zh-CN" sz="2400" b="0" i="0" dirty="0">
                <a:solidFill>
                  <a:srgbClr val="121212"/>
                </a:solidFill>
                <a:effectLst/>
                <a:latin typeface="-apple-system"/>
              </a:rPr>
              <a:t>》</a:t>
            </a:r>
            <a:r>
              <a:rPr lang="zh-CN" altLang="en-US" sz="2400" b="0" i="0" dirty="0">
                <a:solidFill>
                  <a:srgbClr val="121212"/>
                </a:solidFill>
                <a:effectLst/>
                <a:latin typeface="-apple-system"/>
              </a:rPr>
              <a:t>。</a:t>
            </a:r>
            <a:endParaRPr lang="zh-CN" altLang="en-US" sz="2400" dirty="0"/>
          </a:p>
        </p:txBody>
      </p:sp>
    </p:spTree>
    <p:extLst>
      <p:ext uri="{BB962C8B-B14F-4D97-AF65-F5344CB8AC3E}">
        <p14:creationId xmlns:p14="http://schemas.microsoft.com/office/powerpoint/2010/main" val="261044443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796414" y="1445030"/>
            <a:ext cx="3232520" cy="4981868"/>
          </a:xfrm>
          <a:prstGeom prst="rect">
            <a:avLst/>
          </a:prstGeom>
          <a:ln>
            <a:noFill/>
          </a:ln>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22" name="矩形 21"/>
          <p:cNvSpPr/>
          <p:nvPr/>
        </p:nvSpPr>
        <p:spPr>
          <a:xfrm>
            <a:off x="796413" y="3681194"/>
            <a:ext cx="7881625" cy="2931146"/>
          </a:xfrm>
          <a:prstGeom prst="rect">
            <a:avLst/>
          </a:prstGeom>
          <a:ln>
            <a:noFill/>
          </a:ln>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30" name="矩形 29"/>
          <p:cNvSpPr/>
          <p:nvPr/>
        </p:nvSpPr>
        <p:spPr>
          <a:xfrm>
            <a:off x="1444474" y="3821373"/>
            <a:ext cx="4719373" cy="2159143"/>
          </a:xfrm>
          <a:prstGeom prst="rect">
            <a:avLst/>
          </a:prstGeom>
          <a:ln>
            <a:noFill/>
          </a:ln>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2" name="標題 1"/>
          <p:cNvSpPr>
            <a:spLocks noGrp="1"/>
          </p:cNvSpPr>
          <p:nvPr>
            <p:ph type="title"/>
          </p:nvPr>
        </p:nvSpPr>
        <p:spPr/>
        <p:txBody>
          <a:bodyPr/>
          <a:lstStyle/>
          <a:p>
            <a:r>
              <a:rPr lang="zh-CN" altLang="en-US" dirty="0"/>
              <a:t>学习导图</a:t>
            </a:r>
            <a:endParaRPr lang="zh-TW" altLang="en-US" dirty="0"/>
          </a:p>
        </p:txBody>
      </p:sp>
      <p:sp>
        <p:nvSpPr>
          <p:cNvPr id="6" name="文字方塊 5"/>
          <p:cNvSpPr txBox="1"/>
          <p:nvPr/>
        </p:nvSpPr>
        <p:spPr>
          <a:xfrm>
            <a:off x="3109143" y="6059217"/>
            <a:ext cx="3398292"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有监督学习</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7" name="文字方塊 6"/>
          <p:cNvSpPr txBox="1"/>
          <p:nvPr/>
        </p:nvSpPr>
        <p:spPr>
          <a:xfrm>
            <a:off x="1105349" y="1808548"/>
            <a:ext cx="2670238" cy="461665"/>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400" dirty="0">
                <a:solidFill>
                  <a:prstClr val="black"/>
                </a:solidFill>
                <a:latin typeface="Calibri" panose="020F0502020204030204"/>
                <a:ea typeface="新細明體" panose="02020500000000000000" pitchFamily="18" charset="-120"/>
              </a:rPr>
              <a:t>回归</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0" name="矩形 9"/>
          <p:cNvSpPr/>
          <p:nvPr/>
        </p:nvSpPr>
        <p:spPr>
          <a:xfrm>
            <a:off x="1105349" y="2599143"/>
            <a:ext cx="2670238" cy="3392944"/>
          </a:xfrm>
          <a:prstGeom prst="rect">
            <a:avLst/>
          </a:prstGeom>
          <a:ln>
            <a:noFill/>
          </a:ln>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18" name="矩形 17"/>
          <p:cNvSpPr/>
          <p:nvPr/>
        </p:nvSpPr>
        <p:spPr>
          <a:xfrm>
            <a:off x="1522502" y="2886573"/>
            <a:ext cx="1792282" cy="697384"/>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线性模型</a:t>
            </a:r>
            <a:endParaRPr kumimoji="0" lang="zh-TW" altLang="en-US" sz="24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11" name="矩形 10"/>
          <p:cNvSpPr/>
          <p:nvPr/>
        </p:nvSpPr>
        <p:spPr>
          <a:xfrm>
            <a:off x="6468330" y="4456521"/>
            <a:ext cx="1830431" cy="1061127"/>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结构化学习</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3" name="矩形 22"/>
          <p:cNvSpPr/>
          <p:nvPr/>
        </p:nvSpPr>
        <p:spPr>
          <a:xfrm>
            <a:off x="4234507" y="1261336"/>
            <a:ext cx="2309737" cy="1067889"/>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半监督学习</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4" name="矩形 23"/>
          <p:cNvSpPr/>
          <p:nvPr/>
        </p:nvSpPr>
        <p:spPr>
          <a:xfrm>
            <a:off x="6714962" y="1261585"/>
            <a:ext cx="1963076" cy="1067889"/>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迁移学习</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5" name="矩形 24"/>
          <p:cNvSpPr/>
          <p:nvPr/>
        </p:nvSpPr>
        <p:spPr>
          <a:xfrm>
            <a:off x="4249255" y="2466556"/>
            <a:ext cx="1985671" cy="1067889"/>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无监督学习</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7" name="文字方塊 26"/>
          <p:cNvSpPr txBox="1"/>
          <p:nvPr/>
        </p:nvSpPr>
        <p:spPr>
          <a:xfrm>
            <a:off x="2673307" y="5517648"/>
            <a:ext cx="2039409"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分类</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8" name="矩形 27"/>
          <p:cNvSpPr/>
          <p:nvPr/>
        </p:nvSpPr>
        <p:spPr>
          <a:xfrm>
            <a:off x="1353335" y="4074165"/>
            <a:ext cx="4535352" cy="146094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0" name="矩形 19"/>
          <p:cNvSpPr/>
          <p:nvPr/>
        </p:nvSpPr>
        <p:spPr>
          <a:xfrm>
            <a:off x="1563637" y="4245303"/>
            <a:ext cx="1787219" cy="788709"/>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深度学习</a:t>
            </a:r>
            <a:endParaRPr kumimoji="0" lang="zh-TW" altLang="en-US" sz="24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21" name="矩形 20"/>
          <p:cNvSpPr/>
          <p:nvPr/>
        </p:nvSpPr>
        <p:spPr>
          <a:xfrm>
            <a:off x="3591077" y="4260718"/>
            <a:ext cx="1993127" cy="788709"/>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SVM, </a:t>
            </a:r>
            <a:r>
              <a:rPr kumimoji="0" lang="zh-CN" altLang="en-US" sz="24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决策树</a:t>
            </a:r>
            <a:r>
              <a:rPr kumimoji="0" lang="en-US" altLang="zh-TW" sz="24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 K-NN</a:t>
            </a:r>
            <a:r>
              <a:rPr kumimoji="0" lang="zh-TW" altLang="en-US" sz="24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 </a:t>
            </a:r>
            <a:r>
              <a:rPr kumimoji="0" lang="en-US" altLang="zh-TW" sz="24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a:t>
            </a:r>
            <a:endParaRPr kumimoji="0" lang="zh-TW" altLang="en-US" sz="24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29" name="文字方塊 28"/>
          <p:cNvSpPr txBox="1"/>
          <p:nvPr/>
        </p:nvSpPr>
        <p:spPr>
          <a:xfrm>
            <a:off x="2333832" y="5040158"/>
            <a:ext cx="253002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非线性模型</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32" name="直線單箭頭接點 31"/>
          <p:cNvCxnSpPr>
            <a:endCxn id="18" idx="0"/>
          </p:cNvCxnSpPr>
          <p:nvPr/>
        </p:nvCxnSpPr>
        <p:spPr>
          <a:xfrm flipH="1">
            <a:off x="2418643" y="2277607"/>
            <a:ext cx="0" cy="60896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單箭頭接點 33"/>
          <p:cNvCxnSpPr/>
          <p:nvPr/>
        </p:nvCxnSpPr>
        <p:spPr>
          <a:xfrm>
            <a:off x="2418643" y="3583957"/>
            <a:ext cx="0" cy="63270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單箭頭接點 35"/>
          <p:cNvCxnSpPr/>
          <p:nvPr/>
        </p:nvCxnSpPr>
        <p:spPr>
          <a:xfrm rot="16200000" flipH="1">
            <a:off x="6163847" y="4611563"/>
            <a:ext cx="0" cy="60896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矩形 25">
            <a:extLst>
              <a:ext uri="{FF2B5EF4-FFF2-40B4-BE49-F238E27FC236}">
                <a16:creationId xmlns:a16="http://schemas.microsoft.com/office/drawing/2014/main" id="{736C3864-5FA2-4F64-A4D4-E01461860D92}"/>
              </a:ext>
            </a:extLst>
          </p:cNvPr>
          <p:cNvSpPr/>
          <p:nvPr/>
        </p:nvSpPr>
        <p:spPr>
          <a:xfrm>
            <a:off x="6412534" y="2470754"/>
            <a:ext cx="2265504" cy="1067889"/>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强化学习</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2267570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CN" altLang="en-US" dirty="0"/>
              <a:t>监督学习和强化学习</a:t>
            </a:r>
            <a:endParaRPr lang="zh-TW" altLang="en-US" dirty="0"/>
          </a:p>
        </p:txBody>
      </p:sp>
      <p:sp>
        <p:nvSpPr>
          <p:cNvPr id="3" name="內容版面配置區 2"/>
          <p:cNvSpPr>
            <a:spLocks noGrp="1"/>
          </p:cNvSpPr>
          <p:nvPr>
            <p:ph idx="1"/>
          </p:nvPr>
        </p:nvSpPr>
        <p:spPr/>
        <p:txBody>
          <a:bodyPr/>
          <a:lstStyle/>
          <a:p>
            <a:r>
              <a:rPr lang="zh-CN" altLang="en-US" dirty="0"/>
              <a:t>监督学习</a:t>
            </a:r>
            <a:r>
              <a:rPr lang="en-US" altLang="zh-TW" dirty="0"/>
              <a:t> </a:t>
            </a:r>
          </a:p>
          <a:p>
            <a:endParaRPr lang="en-US" altLang="zh-TW" dirty="0"/>
          </a:p>
          <a:p>
            <a:endParaRPr lang="en-US" altLang="zh-TW" dirty="0"/>
          </a:p>
          <a:p>
            <a:r>
              <a:rPr lang="zh-CN" altLang="en-US" dirty="0"/>
              <a:t>强化学习</a:t>
            </a:r>
            <a:endParaRPr lang="en-US" altLang="zh-TW" dirty="0"/>
          </a:p>
          <a:p>
            <a:endParaRPr lang="en-US" altLang="zh-TW" dirty="0"/>
          </a:p>
          <a:p>
            <a:endParaRPr lang="zh-TW" altLang="en-US" dirty="0"/>
          </a:p>
        </p:txBody>
      </p:sp>
      <p:pic>
        <p:nvPicPr>
          <p:cNvPr id="5" name="Picture 8" descr="User Symbol Blue Clip Art"/>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88125" y="3839904"/>
            <a:ext cx="497114" cy="763796"/>
          </a:xfrm>
          <a:prstGeom prst="rect">
            <a:avLst/>
          </a:prstGeom>
          <a:noFill/>
          <a:extLst>
            <a:ext uri="{909E8E84-426E-40DD-AFC4-6F175D3DCCD1}">
              <a14:hiddenFill xmlns:a14="http://schemas.microsoft.com/office/drawing/2010/main">
                <a:solidFill>
                  <a:srgbClr val="FFFFFF"/>
                </a:solidFill>
              </a14:hiddenFill>
            </a:ext>
          </a:extLst>
        </p:spPr>
      </p:pic>
      <p:grpSp>
        <p:nvGrpSpPr>
          <p:cNvPr id="6" name="群組 5"/>
          <p:cNvGrpSpPr/>
          <p:nvPr/>
        </p:nvGrpSpPr>
        <p:grpSpPr>
          <a:xfrm>
            <a:off x="2771149" y="5010118"/>
            <a:ext cx="1925977" cy="1470612"/>
            <a:chOff x="442232" y="4851448"/>
            <a:chExt cx="1925977" cy="1470612"/>
          </a:xfrm>
        </p:grpSpPr>
        <p:sp>
          <p:nvSpPr>
            <p:cNvPr id="7" name="圓角矩形圖說文字 6"/>
            <p:cNvSpPr/>
            <p:nvPr/>
          </p:nvSpPr>
          <p:spPr>
            <a:xfrm>
              <a:off x="442232" y="4851448"/>
              <a:ext cx="1415602" cy="511860"/>
            </a:xfrm>
            <a:prstGeom prst="wedgeRoundRectCallout">
              <a:avLst>
                <a:gd name="adj1" fmla="val 38320"/>
                <a:gd name="adj2" fmla="val 116377"/>
                <a:gd name="adj3" fmla="val 16667"/>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1"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Hello</a:t>
              </a:r>
              <a:r>
                <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a:t>
              </a: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sym typeface="Wingdings" panose="05000000000000000000" pitchFamily="2" charset="2"/>
                </a:rPr>
                <a:t></a:t>
              </a:r>
              <a:endPar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8" name="矩形 7"/>
            <p:cNvSpPr/>
            <p:nvPr/>
          </p:nvSpPr>
          <p:spPr>
            <a:xfrm>
              <a:off x="1190283" y="5712940"/>
              <a:ext cx="1177926" cy="60912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Agent</a:t>
              </a:r>
              <a:endParaRPr kumimoji="0" lang="zh-TW" altLang="en-US" sz="24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grpSp>
      <p:sp>
        <p:nvSpPr>
          <p:cNvPr id="9" name="圓角矩形圖說文字 8"/>
          <p:cNvSpPr/>
          <p:nvPr/>
        </p:nvSpPr>
        <p:spPr>
          <a:xfrm>
            <a:off x="5055228" y="4995373"/>
            <a:ext cx="1415602" cy="511860"/>
          </a:xfrm>
          <a:prstGeom prst="wedgeRoundRectCallout">
            <a:avLst>
              <a:gd name="adj1" fmla="val 35244"/>
              <a:gd name="adj2" fmla="val 113541"/>
              <a:gd name="adj3" fmla="val 16667"/>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0" name="矩形 9"/>
          <p:cNvSpPr/>
          <p:nvPr/>
        </p:nvSpPr>
        <p:spPr>
          <a:xfrm>
            <a:off x="5689524" y="5830631"/>
            <a:ext cx="1177926" cy="60912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Agent</a:t>
            </a:r>
            <a:endParaRPr kumimoji="0" lang="zh-TW" altLang="en-US" sz="24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11" name="圓角矩形圖說文字 10"/>
          <p:cNvSpPr/>
          <p:nvPr/>
        </p:nvSpPr>
        <p:spPr>
          <a:xfrm>
            <a:off x="1897757" y="4244240"/>
            <a:ext cx="1415602" cy="511860"/>
          </a:xfrm>
          <a:prstGeom prst="wedgeRoundRectCallout">
            <a:avLst>
              <a:gd name="adj1" fmla="val -74464"/>
              <a:gd name="adj2" fmla="val -11226"/>
              <a:gd name="adj3" fmla="val 16667"/>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pic>
        <p:nvPicPr>
          <p:cNvPr id="12" name="Picture 8" descr="User Symbol Blue Clip Art"/>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40735" y="3839904"/>
            <a:ext cx="497114" cy="763796"/>
          </a:xfrm>
          <a:prstGeom prst="rect">
            <a:avLst/>
          </a:prstGeom>
          <a:noFill/>
          <a:extLst>
            <a:ext uri="{909E8E84-426E-40DD-AFC4-6F175D3DCCD1}">
              <a14:hiddenFill xmlns:a14="http://schemas.microsoft.com/office/drawing/2010/main">
                <a:solidFill>
                  <a:srgbClr val="FFFFFF"/>
                </a:solidFill>
              </a14:hiddenFill>
            </a:ext>
          </a:extLst>
        </p:spPr>
      </p:pic>
      <p:sp>
        <p:nvSpPr>
          <p:cNvPr id="13" name="圓角矩形圖說文字 12"/>
          <p:cNvSpPr/>
          <p:nvPr/>
        </p:nvSpPr>
        <p:spPr>
          <a:xfrm>
            <a:off x="4450367" y="4244240"/>
            <a:ext cx="1415602" cy="511860"/>
          </a:xfrm>
          <a:prstGeom prst="wedgeRoundRectCallout">
            <a:avLst>
              <a:gd name="adj1" fmla="val -74464"/>
              <a:gd name="adj2" fmla="val -11226"/>
              <a:gd name="adj3" fmla="val 16667"/>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4" name="文字方塊 13"/>
          <p:cNvSpPr txBox="1"/>
          <p:nvPr/>
        </p:nvSpPr>
        <p:spPr>
          <a:xfrm>
            <a:off x="5936927" y="4143075"/>
            <a:ext cx="1466821"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800" b="1"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t>
            </a:r>
            <a:endParaRPr kumimoji="0" lang="zh-TW" altLang="en-US" sz="2800" b="1"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pic>
        <p:nvPicPr>
          <p:cNvPr id="15" name="Picture 2" descr="http://img01.taopic.com/150411/240403-1504110K13373.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251610" y="3813378"/>
            <a:ext cx="1606028" cy="1069615"/>
          </a:xfrm>
          <a:prstGeom prst="rect">
            <a:avLst/>
          </a:prstGeom>
          <a:noFill/>
          <a:extLst>
            <a:ext uri="{909E8E84-426E-40DD-AFC4-6F175D3DCCD1}">
              <a14:hiddenFill xmlns:a14="http://schemas.microsoft.com/office/drawing/2010/main">
                <a:solidFill>
                  <a:srgbClr val="FFFFFF"/>
                </a:solidFill>
              </a14:hiddenFill>
            </a:ext>
          </a:extLst>
        </p:spPr>
      </p:pic>
      <p:sp>
        <p:nvSpPr>
          <p:cNvPr id="16" name="文字方塊 15"/>
          <p:cNvSpPr txBox="1"/>
          <p:nvPr/>
        </p:nvSpPr>
        <p:spPr>
          <a:xfrm>
            <a:off x="7386966" y="4882993"/>
            <a:ext cx="1335315"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srgbClr val="FF0000"/>
                </a:solidFill>
                <a:effectLst/>
                <a:uLnTx/>
                <a:uFillTx/>
                <a:latin typeface="Calibri" panose="020F0502020204030204"/>
                <a:ea typeface="新細明體" panose="02020500000000000000" pitchFamily="18" charset="-120"/>
                <a:cs typeface="+mn-cs"/>
              </a:rPr>
              <a:t>Bad</a:t>
            </a:r>
            <a:endParaRPr kumimoji="0" lang="zh-TW" altLang="en-US" sz="2800" b="0" i="0" u="none" strike="noStrike" kern="1200" cap="none" spc="0" normalizeH="0" baseline="0" noProof="0" dirty="0">
              <a:ln>
                <a:noFill/>
              </a:ln>
              <a:solidFill>
                <a:srgbClr val="FF0000"/>
              </a:solidFill>
              <a:effectLst/>
              <a:uLnTx/>
              <a:uFillTx/>
              <a:latin typeface="Calibri" panose="020F0502020204030204"/>
              <a:ea typeface="新細明體" panose="02020500000000000000" pitchFamily="18" charset="-120"/>
              <a:cs typeface="+mn-cs"/>
            </a:endParaRPr>
          </a:p>
        </p:txBody>
      </p:sp>
      <p:grpSp>
        <p:nvGrpSpPr>
          <p:cNvPr id="23" name="群組 22"/>
          <p:cNvGrpSpPr/>
          <p:nvPr/>
        </p:nvGrpSpPr>
        <p:grpSpPr>
          <a:xfrm>
            <a:off x="3620498" y="1821718"/>
            <a:ext cx="2289179" cy="627522"/>
            <a:chOff x="3184414" y="1802708"/>
            <a:chExt cx="2289179" cy="627522"/>
          </a:xfrm>
        </p:grpSpPr>
        <p:pic>
          <p:nvPicPr>
            <p:cNvPr id="17" name="Picture 8" descr="User Symbol Blue Clip Art"/>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184414" y="1802708"/>
              <a:ext cx="408421" cy="627522"/>
            </a:xfrm>
            <a:prstGeom prst="rect">
              <a:avLst/>
            </a:prstGeom>
            <a:noFill/>
            <a:extLst>
              <a:ext uri="{909E8E84-426E-40DD-AFC4-6F175D3DCCD1}">
                <a14:hiddenFill xmlns:a14="http://schemas.microsoft.com/office/drawing/2010/main">
                  <a:solidFill>
                    <a:srgbClr val="FFFFFF"/>
                  </a:solidFill>
                </a14:hiddenFill>
              </a:ext>
            </a:extLst>
          </p:spPr>
        </p:pic>
        <p:sp>
          <p:nvSpPr>
            <p:cNvPr id="18" name="圓角矩形圖說文字 17"/>
            <p:cNvSpPr/>
            <p:nvPr/>
          </p:nvSpPr>
          <p:spPr>
            <a:xfrm>
              <a:off x="4057991" y="1884204"/>
              <a:ext cx="1415602" cy="511860"/>
            </a:xfrm>
            <a:prstGeom prst="wedgeRoundRectCallout">
              <a:avLst>
                <a:gd name="adj1" fmla="val -74464"/>
                <a:gd name="adj2" fmla="val -11226"/>
                <a:gd name="adj3" fmla="val 16667"/>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“Hello”</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grpSp>
      <p:sp>
        <p:nvSpPr>
          <p:cNvPr id="19" name="文字方塊 18"/>
          <p:cNvSpPr txBox="1"/>
          <p:nvPr/>
        </p:nvSpPr>
        <p:spPr>
          <a:xfrm>
            <a:off x="6152943" y="1966374"/>
            <a:ext cx="2920711"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400" dirty="0">
                <a:solidFill>
                  <a:prstClr val="black"/>
                </a:solidFill>
                <a:latin typeface="Calibri" panose="020F0502020204030204"/>
                <a:ea typeface="新細明體" panose="02020500000000000000" pitchFamily="18" charset="-120"/>
              </a:rPr>
              <a:t>说</a:t>
            </a: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“Hi”</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grpSp>
        <p:nvGrpSpPr>
          <p:cNvPr id="24" name="群組 23"/>
          <p:cNvGrpSpPr/>
          <p:nvPr/>
        </p:nvGrpSpPr>
        <p:grpSpPr>
          <a:xfrm>
            <a:off x="3612321" y="2621766"/>
            <a:ext cx="2289179" cy="627522"/>
            <a:chOff x="3222407" y="2565037"/>
            <a:chExt cx="2289179" cy="627522"/>
          </a:xfrm>
        </p:grpSpPr>
        <p:pic>
          <p:nvPicPr>
            <p:cNvPr id="20" name="Picture 8" descr="User Symbol Blue Clip Art"/>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222407" y="2565037"/>
              <a:ext cx="408421" cy="627522"/>
            </a:xfrm>
            <a:prstGeom prst="rect">
              <a:avLst/>
            </a:prstGeom>
            <a:noFill/>
            <a:extLst>
              <a:ext uri="{909E8E84-426E-40DD-AFC4-6F175D3DCCD1}">
                <a14:hiddenFill xmlns:a14="http://schemas.microsoft.com/office/drawing/2010/main">
                  <a:solidFill>
                    <a:srgbClr val="FFFFFF"/>
                  </a:solidFill>
                </a14:hiddenFill>
              </a:ext>
            </a:extLst>
          </p:spPr>
        </p:pic>
        <p:sp>
          <p:nvSpPr>
            <p:cNvPr id="21" name="圓角矩形圖說文字 20"/>
            <p:cNvSpPr/>
            <p:nvPr/>
          </p:nvSpPr>
          <p:spPr>
            <a:xfrm>
              <a:off x="4095984" y="2646533"/>
              <a:ext cx="1415602" cy="511860"/>
            </a:xfrm>
            <a:prstGeom prst="wedgeRoundRectCallout">
              <a:avLst>
                <a:gd name="adj1" fmla="val -74464"/>
                <a:gd name="adj2" fmla="val -11226"/>
                <a:gd name="adj3" fmla="val 16667"/>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“Bye </a:t>
              </a:r>
              <a:r>
                <a:rPr kumimoji="0" lang="en-US" altLang="zh-TW" sz="2400" b="0" i="0" u="none" strike="noStrike" kern="1200" cap="none" spc="0" normalizeH="0" baseline="0" noProof="0" dirty="0" err="1">
                  <a:ln>
                    <a:noFill/>
                  </a:ln>
                  <a:solidFill>
                    <a:prstClr val="black"/>
                  </a:solidFill>
                  <a:effectLst/>
                  <a:uLnTx/>
                  <a:uFillTx/>
                  <a:latin typeface="Calibri" panose="020F0502020204030204"/>
                  <a:ea typeface="新細明體" panose="02020500000000000000" pitchFamily="18" charset="-120"/>
                  <a:cs typeface="+mn-cs"/>
                </a:rPr>
                <a:t>bye</a:t>
              </a: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grpSp>
      <p:sp>
        <p:nvSpPr>
          <p:cNvPr id="22" name="文字方塊 21"/>
          <p:cNvSpPr txBox="1"/>
          <p:nvPr/>
        </p:nvSpPr>
        <p:spPr>
          <a:xfrm>
            <a:off x="6155697" y="2740130"/>
            <a:ext cx="2920711"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说</a:t>
            </a: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“Good bye”</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4" name="文字方塊 3"/>
          <p:cNvSpPr txBox="1"/>
          <p:nvPr/>
        </p:nvSpPr>
        <p:spPr>
          <a:xfrm>
            <a:off x="649982" y="2355711"/>
            <a:ext cx="2495550" cy="523220"/>
          </a:xfrm>
          <a:prstGeom prst="rect">
            <a:avLst/>
          </a:prstGeom>
        </p:spPr>
        <p:style>
          <a:lnRef idx="0">
            <a:schemeClr val="accent6"/>
          </a:lnRef>
          <a:fillRef idx="3">
            <a:schemeClr val="accent6"/>
          </a:fillRef>
          <a:effectRef idx="3">
            <a:schemeClr val="accent6"/>
          </a:effectRef>
          <a:fontRef idx="minor">
            <a:schemeClr val="lt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800" dirty="0">
                <a:solidFill>
                  <a:prstClr val="white"/>
                </a:solidFill>
                <a:latin typeface="Calibri" panose="020F0502020204030204"/>
                <a:ea typeface="新細明體" panose="02020500000000000000" pitchFamily="18" charset="-120"/>
              </a:rPr>
              <a:t>跟</a:t>
            </a:r>
            <a:r>
              <a:rPr kumimoji="0" lang="zh-CN" altLang="en-US" sz="2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老师学</a:t>
            </a:r>
            <a:endParaRPr kumimoji="0" lang="zh-TW" altLang="en-US" sz="2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25" name="文字方塊 24"/>
          <p:cNvSpPr txBox="1"/>
          <p:nvPr/>
        </p:nvSpPr>
        <p:spPr>
          <a:xfrm>
            <a:off x="237464" y="5507233"/>
            <a:ext cx="2495550" cy="523220"/>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从评价中学</a:t>
            </a:r>
            <a:endParaRPr kumimoji="0" lang="zh-TW" altLang="en-US" sz="2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1951127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0"/>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4"/>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6"/>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4"/>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3" grpId="0" animBg="1"/>
      <p:bldP spid="14" grpId="0"/>
      <p:bldP spid="16" grpId="0"/>
      <p:bldP spid="19" grpId="0"/>
      <p:bldP spid="22" grpId="0"/>
      <p:bldP spid="4" grpId="0" animBg="1"/>
      <p:bldP spid="25"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CN" altLang="en-US" dirty="0"/>
              <a:t>监督学习和强化学习</a:t>
            </a:r>
            <a:endParaRPr lang="zh-TW" altLang="en-US" dirty="0"/>
          </a:p>
        </p:txBody>
      </p:sp>
      <p:sp>
        <p:nvSpPr>
          <p:cNvPr id="3" name="內容版面配置區 2"/>
          <p:cNvSpPr>
            <a:spLocks noGrp="1"/>
          </p:cNvSpPr>
          <p:nvPr>
            <p:ph idx="1"/>
          </p:nvPr>
        </p:nvSpPr>
        <p:spPr>
          <a:xfrm>
            <a:off x="645644" y="1822955"/>
            <a:ext cx="7886700" cy="4351338"/>
          </a:xfrm>
        </p:spPr>
        <p:txBody>
          <a:bodyPr>
            <a:normAutofit/>
          </a:bodyPr>
          <a:lstStyle/>
          <a:p>
            <a:r>
              <a:rPr lang="zh-CN" altLang="en-US" dirty="0"/>
              <a:t>监督学习：</a:t>
            </a:r>
            <a:endParaRPr lang="en-US" altLang="zh-TW" dirty="0"/>
          </a:p>
          <a:p>
            <a:pPr lvl="1"/>
            <a:endParaRPr lang="en-US" altLang="zh-TW" sz="2800" dirty="0"/>
          </a:p>
          <a:p>
            <a:pPr lvl="1"/>
            <a:endParaRPr lang="en-US" altLang="zh-TW" sz="2800" dirty="0"/>
          </a:p>
          <a:p>
            <a:pPr lvl="1"/>
            <a:endParaRPr lang="en-US" altLang="zh-TW" sz="2800" dirty="0"/>
          </a:p>
          <a:p>
            <a:pPr lvl="1"/>
            <a:endParaRPr lang="en-US" altLang="zh-TW" sz="2800" dirty="0"/>
          </a:p>
          <a:p>
            <a:r>
              <a:rPr lang="zh-CN" altLang="en-US" dirty="0"/>
              <a:t>强化学习：</a:t>
            </a:r>
            <a:endParaRPr lang="zh-TW" altLang="en-US" dirty="0"/>
          </a:p>
        </p:txBody>
      </p:sp>
      <p:pic>
        <p:nvPicPr>
          <p:cNvPr id="7170" name="Picture 2" descr="http://y2.ifengimg.com/a/2016_11/2c7ef418c729099.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97163" y="2601363"/>
            <a:ext cx="1630591" cy="1222943"/>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http://blog.sina.com.tw/myimages/222/22494/images/20080927173000107.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91703" y="2638444"/>
            <a:ext cx="1785343" cy="1185863"/>
          </a:xfrm>
          <a:prstGeom prst="rect">
            <a:avLst/>
          </a:prstGeom>
          <a:noFill/>
          <a:extLst>
            <a:ext uri="{909E8E84-426E-40DD-AFC4-6F175D3DCCD1}">
              <a14:hiddenFill xmlns:a14="http://schemas.microsoft.com/office/drawing/2010/main">
                <a:solidFill>
                  <a:srgbClr val="FFFFFF"/>
                </a:solidFill>
              </a14:hiddenFill>
            </a:ext>
          </a:extLst>
        </p:spPr>
      </p:pic>
      <p:sp>
        <p:nvSpPr>
          <p:cNvPr id="4" name="文字方塊 3"/>
          <p:cNvSpPr txBox="1"/>
          <p:nvPr/>
        </p:nvSpPr>
        <p:spPr>
          <a:xfrm>
            <a:off x="3178312" y="2855415"/>
            <a:ext cx="1692287"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下一步：</a:t>
            </a:r>
            <a:endPar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“5-5”</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7" name="文字方塊 6"/>
          <p:cNvSpPr txBox="1"/>
          <p:nvPr/>
        </p:nvSpPr>
        <p:spPr>
          <a:xfrm>
            <a:off x="6973968" y="2855415"/>
            <a:ext cx="1598035"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下一步：</a:t>
            </a: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“3-3”</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8" name="文字方塊 7"/>
          <p:cNvSpPr txBox="1"/>
          <p:nvPr/>
        </p:nvSpPr>
        <p:spPr>
          <a:xfrm>
            <a:off x="1205041" y="4856766"/>
            <a:ext cx="1640114"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第一步</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9" name="文字方塊 8"/>
          <p:cNvSpPr txBox="1"/>
          <p:nvPr/>
        </p:nvSpPr>
        <p:spPr>
          <a:xfrm>
            <a:off x="3178312" y="4856766"/>
            <a:ext cx="3013983"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a:t>
            </a:r>
            <a:r>
              <a:rPr kumimoji="0" lang="zh-CN"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许多步</a:t>
            </a: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0" name="向右箭號 9"/>
          <p:cNvSpPr/>
          <p:nvPr/>
        </p:nvSpPr>
        <p:spPr>
          <a:xfrm>
            <a:off x="2830640" y="4878545"/>
            <a:ext cx="406400" cy="4472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1" name="向右箭號 10"/>
          <p:cNvSpPr/>
          <p:nvPr/>
        </p:nvSpPr>
        <p:spPr>
          <a:xfrm>
            <a:off x="6340602" y="4878544"/>
            <a:ext cx="406400" cy="4472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2" name="文字方塊 11"/>
          <p:cNvSpPr txBox="1"/>
          <p:nvPr/>
        </p:nvSpPr>
        <p:spPr>
          <a:xfrm>
            <a:off x="6899007" y="4886936"/>
            <a:ext cx="1334294"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Win!</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5" name="文字方塊 4"/>
          <p:cNvSpPr txBox="1"/>
          <p:nvPr/>
        </p:nvSpPr>
        <p:spPr>
          <a:xfrm>
            <a:off x="1497163" y="5536613"/>
            <a:ext cx="6243190" cy="523220"/>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AlphaGo </a:t>
            </a:r>
            <a:r>
              <a:rPr kumimoji="0" lang="zh-CN" altLang="en-US" sz="2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是监督学习</a:t>
            </a:r>
            <a:r>
              <a:rPr kumimoji="0" lang="en-US" altLang="zh-TW" sz="2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 + </a:t>
            </a:r>
            <a:r>
              <a:rPr kumimoji="0" lang="zh-CN" altLang="en-US" sz="2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强化学习</a:t>
            </a:r>
            <a:endParaRPr kumimoji="0" lang="zh-TW" altLang="en-US" sz="2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14" name="文字方塊 4">
            <a:extLst>
              <a:ext uri="{FF2B5EF4-FFF2-40B4-BE49-F238E27FC236}">
                <a16:creationId xmlns:a16="http://schemas.microsoft.com/office/drawing/2014/main" id="{95E0E192-49F8-4959-822F-36C417476A9C}"/>
              </a:ext>
            </a:extLst>
          </p:cNvPr>
          <p:cNvSpPr txBox="1"/>
          <p:nvPr/>
        </p:nvSpPr>
        <p:spPr>
          <a:xfrm>
            <a:off x="1488035" y="6130865"/>
            <a:ext cx="6243190" cy="523220"/>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AlphaGo Zero </a:t>
            </a:r>
            <a:r>
              <a:rPr kumimoji="0" lang="zh-CN" altLang="en-US" sz="2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是强化学习</a:t>
            </a:r>
            <a:endParaRPr kumimoji="0" lang="zh-TW" altLang="en-US" sz="2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3056862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17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17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P spid="8" grpId="0"/>
      <p:bldP spid="9" grpId="0"/>
      <p:bldP spid="10" grpId="0" animBg="1"/>
      <p:bldP spid="11" grpId="0" animBg="1"/>
      <p:bldP spid="12" grpId="0"/>
      <p:bldP spid="5" grpId="0" animBg="1"/>
      <p:bldP spid="14"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504497" y="910012"/>
            <a:ext cx="8245365" cy="5640982"/>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5" name="矩形 4"/>
          <p:cNvSpPr/>
          <p:nvPr/>
        </p:nvSpPr>
        <p:spPr>
          <a:xfrm>
            <a:off x="683645" y="1434657"/>
            <a:ext cx="3232520" cy="4818815"/>
          </a:xfrm>
          <a:prstGeom prst="rect">
            <a:avLst/>
          </a:prstGeom>
          <a:ln>
            <a:noFill/>
          </a:ln>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22" name="矩形 21"/>
          <p:cNvSpPr/>
          <p:nvPr/>
        </p:nvSpPr>
        <p:spPr>
          <a:xfrm>
            <a:off x="683644" y="3507769"/>
            <a:ext cx="7881625" cy="2931146"/>
          </a:xfrm>
          <a:prstGeom prst="rect">
            <a:avLst/>
          </a:prstGeom>
          <a:ln>
            <a:noFill/>
          </a:ln>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30" name="矩形 29"/>
          <p:cNvSpPr/>
          <p:nvPr/>
        </p:nvSpPr>
        <p:spPr>
          <a:xfrm>
            <a:off x="1331705" y="3647948"/>
            <a:ext cx="4719373" cy="2159143"/>
          </a:xfrm>
          <a:prstGeom prst="rect">
            <a:avLst/>
          </a:prstGeom>
          <a:ln>
            <a:noFill/>
          </a:ln>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6" name="文字方塊 5"/>
          <p:cNvSpPr txBox="1"/>
          <p:nvPr/>
        </p:nvSpPr>
        <p:spPr>
          <a:xfrm>
            <a:off x="2996374" y="5885792"/>
            <a:ext cx="3398292"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400" dirty="0">
                <a:solidFill>
                  <a:prstClr val="black"/>
                </a:solidFill>
                <a:latin typeface="Calibri" panose="020F0502020204030204"/>
                <a:ea typeface="新細明體" panose="02020500000000000000" pitchFamily="18" charset="-120"/>
              </a:rPr>
              <a:t>有监督学习</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7" name="文字方塊 6"/>
          <p:cNvSpPr txBox="1"/>
          <p:nvPr/>
        </p:nvSpPr>
        <p:spPr>
          <a:xfrm>
            <a:off x="992580" y="1635123"/>
            <a:ext cx="2670238" cy="461665"/>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回归</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0" name="矩形 9"/>
          <p:cNvSpPr/>
          <p:nvPr/>
        </p:nvSpPr>
        <p:spPr>
          <a:xfrm>
            <a:off x="992580" y="2425718"/>
            <a:ext cx="2670238" cy="3392944"/>
          </a:xfrm>
          <a:prstGeom prst="rect">
            <a:avLst/>
          </a:prstGeom>
          <a:ln>
            <a:noFill/>
          </a:ln>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18" name="矩形 17"/>
          <p:cNvSpPr/>
          <p:nvPr/>
        </p:nvSpPr>
        <p:spPr>
          <a:xfrm>
            <a:off x="1409733" y="2713148"/>
            <a:ext cx="1792282" cy="697384"/>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400" dirty="0">
                <a:solidFill>
                  <a:prstClr val="white"/>
                </a:solidFill>
                <a:latin typeface="Calibri" panose="020F0502020204030204"/>
                <a:ea typeface="新細明體" panose="02020500000000000000" pitchFamily="18" charset="-120"/>
              </a:rPr>
              <a:t>线性模型</a:t>
            </a:r>
            <a:endParaRPr kumimoji="0" lang="zh-TW" altLang="en-US" sz="24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11" name="矩形 10"/>
          <p:cNvSpPr/>
          <p:nvPr/>
        </p:nvSpPr>
        <p:spPr>
          <a:xfrm>
            <a:off x="6431475" y="4186623"/>
            <a:ext cx="1830431" cy="1061127"/>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结构化学习</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3" name="矩形 22"/>
          <p:cNvSpPr/>
          <p:nvPr/>
        </p:nvSpPr>
        <p:spPr>
          <a:xfrm>
            <a:off x="4121738" y="1087911"/>
            <a:ext cx="2309737" cy="1067889"/>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半监督学习</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4" name="矩形 23"/>
          <p:cNvSpPr/>
          <p:nvPr/>
        </p:nvSpPr>
        <p:spPr>
          <a:xfrm>
            <a:off x="6602193" y="1088160"/>
            <a:ext cx="1963076" cy="1067889"/>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迁移学习</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5" name="矩形 24"/>
          <p:cNvSpPr/>
          <p:nvPr/>
        </p:nvSpPr>
        <p:spPr>
          <a:xfrm>
            <a:off x="4136486" y="2293131"/>
            <a:ext cx="1985671" cy="1067889"/>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无监督学习</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6" name="矩形 25"/>
          <p:cNvSpPr/>
          <p:nvPr/>
        </p:nvSpPr>
        <p:spPr>
          <a:xfrm>
            <a:off x="6299765" y="2297329"/>
            <a:ext cx="2265504" cy="1067889"/>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强化学习</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7" name="文字方塊 26"/>
          <p:cNvSpPr txBox="1"/>
          <p:nvPr/>
        </p:nvSpPr>
        <p:spPr>
          <a:xfrm>
            <a:off x="2560538" y="5344223"/>
            <a:ext cx="2039409"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分类</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8" name="矩形 27"/>
          <p:cNvSpPr/>
          <p:nvPr/>
        </p:nvSpPr>
        <p:spPr>
          <a:xfrm>
            <a:off x="1240566" y="3900740"/>
            <a:ext cx="4535352" cy="146094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0" name="矩形 19"/>
          <p:cNvSpPr/>
          <p:nvPr/>
        </p:nvSpPr>
        <p:spPr>
          <a:xfrm>
            <a:off x="1450868" y="4071878"/>
            <a:ext cx="1787219" cy="788709"/>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深度学习</a:t>
            </a:r>
            <a:endParaRPr kumimoji="0" lang="zh-TW" altLang="en-US" sz="24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21" name="矩形 20"/>
          <p:cNvSpPr/>
          <p:nvPr/>
        </p:nvSpPr>
        <p:spPr>
          <a:xfrm>
            <a:off x="3478308" y="4087293"/>
            <a:ext cx="1993127" cy="788709"/>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SVM, </a:t>
            </a:r>
            <a:r>
              <a:rPr kumimoji="0" lang="zh-CN" altLang="en-US" sz="24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决策树</a:t>
            </a:r>
            <a:r>
              <a:rPr kumimoji="0" lang="en-US" altLang="zh-TW" sz="24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 K-NN</a:t>
            </a:r>
            <a:r>
              <a:rPr kumimoji="0" lang="zh-TW" altLang="en-US" sz="24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 </a:t>
            </a:r>
            <a:r>
              <a:rPr kumimoji="0" lang="en-US" altLang="zh-TW" sz="24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a:t>
            </a:r>
            <a:endParaRPr kumimoji="0" lang="zh-TW" altLang="en-US" sz="24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29" name="文字方塊 28"/>
          <p:cNvSpPr txBox="1"/>
          <p:nvPr/>
        </p:nvSpPr>
        <p:spPr>
          <a:xfrm>
            <a:off x="2221063" y="4866733"/>
            <a:ext cx="253002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非线性模型</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32" name="直線單箭頭接點 31"/>
          <p:cNvCxnSpPr>
            <a:endCxn id="18" idx="0"/>
          </p:cNvCxnSpPr>
          <p:nvPr/>
        </p:nvCxnSpPr>
        <p:spPr>
          <a:xfrm flipH="1">
            <a:off x="2305874" y="2104182"/>
            <a:ext cx="0" cy="60896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單箭頭接點 33"/>
          <p:cNvCxnSpPr/>
          <p:nvPr/>
        </p:nvCxnSpPr>
        <p:spPr>
          <a:xfrm>
            <a:off x="2305874" y="3410532"/>
            <a:ext cx="0" cy="63270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單箭頭接點 35"/>
          <p:cNvCxnSpPr/>
          <p:nvPr/>
        </p:nvCxnSpPr>
        <p:spPr>
          <a:xfrm rot="16200000" flipH="1">
            <a:off x="6051078" y="4438138"/>
            <a:ext cx="0" cy="60896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矩形 30"/>
          <p:cNvSpPr/>
          <p:nvPr/>
        </p:nvSpPr>
        <p:spPr>
          <a:xfrm>
            <a:off x="3813430" y="341885"/>
            <a:ext cx="474826" cy="374107"/>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33" name="矩形 32"/>
          <p:cNvSpPr/>
          <p:nvPr/>
        </p:nvSpPr>
        <p:spPr>
          <a:xfrm>
            <a:off x="5388738" y="329400"/>
            <a:ext cx="561576" cy="399076"/>
          </a:xfrm>
          <a:prstGeom prst="rect">
            <a:avLst/>
          </a:prstGeom>
          <a:ln>
            <a:noFill/>
          </a:ln>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35" name="矩形 34"/>
          <p:cNvSpPr/>
          <p:nvPr/>
        </p:nvSpPr>
        <p:spPr>
          <a:xfrm>
            <a:off x="6988195" y="329053"/>
            <a:ext cx="573292" cy="38693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3" name="文字方塊 2"/>
          <p:cNvSpPr txBox="1"/>
          <p:nvPr/>
        </p:nvSpPr>
        <p:spPr>
          <a:xfrm>
            <a:off x="4281110" y="297112"/>
            <a:ext cx="1299995"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场景</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37" name="文字方塊 36"/>
          <p:cNvSpPr txBox="1"/>
          <p:nvPr/>
        </p:nvSpPr>
        <p:spPr>
          <a:xfrm>
            <a:off x="7561487" y="309482"/>
            <a:ext cx="1299995"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方法</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38" name="文字方塊 37"/>
          <p:cNvSpPr txBox="1"/>
          <p:nvPr/>
        </p:nvSpPr>
        <p:spPr>
          <a:xfrm>
            <a:off x="5967150" y="305796"/>
            <a:ext cx="819887"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任务</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39" name="矩形 38"/>
          <p:cNvSpPr/>
          <p:nvPr/>
        </p:nvSpPr>
        <p:spPr>
          <a:xfrm>
            <a:off x="166720" y="105691"/>
            <a:ext cx="1826141" cy="58477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1" i="1" u="sng"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学习导图</a:t>
            </a:r>
            <a:endParaRPr kumimoji="0" lang="zh-TW" altLang="en-US" sz="3200" b="1" i="1" u="sng"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9" name="文字方塊 8"/>
          <p:cNvSpPr txBox="1"/>
          <p:nvPr/>
        </p:nvSpPr>
        <p:spPr>
          <a:xfrm>
            <a:off x="683644" y="910012"/>
            <a:ext cx="2209435"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学习理论</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 name="任意多边形: 形状 1">
            <a:extLst>
              <a:ext uri="{FF2B5EF4-FFF2-40B4-BE49-F238E27FC236}">
                <a16:creationId xmlns:a16="http://schemas.microsoft.com/office/drawing/2014/main" id="{23E97F96-BFE6-4DE7-ABB4-C5B141DA11A5}"/>
              </a:ext>
            </a:extLst>
          </p:cNvPr>
          <p:cNvSpPr/>
          <p:nvPr/>
        </p:nvSpPr>
        <p:spPr>
          <a:xfrm>
            <a:off x="4119120" y="2318027"/>
            <a:ext cx="2045616" cy="1018095"/>
          </a:xfrm>
          <a:custGeom>
            <a:avLst/>
            <a:gdLst>
              <a:gd name="connsiteX0" fmla="*/ 9426 w 2045616"/>
              <a:gd name="connsiteY0" fmla="*/ 443060 h 1018095"/>
              <a:gd name="connsiteX1" fmla="*/ 28280 w 2045616"/>
              <a:gd name="connsiteY1" fmla="*/ 395926 h 1018095"/>
              <a:gd name="connsiteX2" fmla="*/ 56560 w 2045616"/>
              <a:gd name="connsiteY2" fmla="*/ 367646 h 1018095"/>
              <a:gd name="connsiteX3" fmla="*/ 103695 w 2045616"/>
              <a:gd name="connsiteY3" fmla="*/ 320512 h 1018095"/>
              <a:gd name="connsiteX4" fmla="*/ 150829 w 2045616"/>
              <a:gd name="connsiteY4" fmla="*/ 254524 h 1018095"/>
              <a:gd name="connsiteX5" fmla="*/ 188536 w 2045616"/>
              <a:gd name="connsiteY5" fmla="*/ 235670 h 1018095"/>
              <a:gd name="connsiteX6" fmla="*/ 207389 w 2045616"/>
              <a:gd name="connsiteY6" fmla="*/ 207390 h 1018095"/>
              <a:gd name="connsiteX7" fmla="*/ 273377 w 2045616"/>
              <a:gd name="connsiteY7" fmla="*/ 179109 h 1018095"/>
              <a:gd name="connsiteX8" fmla="*/ 329938 w 2045616"/>
              <a:gd name="connsiteY8" fmla="*/ 150829 h 1018095"/>
              <a:gd name="connsiteX9" fmla="*/ 358218 w 2045616"/>
              <a:gd name="connsiteY9" fmla="*/ 131975 h 1018095"/>
              <a:gd name="connsiteX10" fmla="*/ 405352 w 2045616"/>
              <a:gd name="connsiteY10" fmla="*/ 122549 h 1018095"/>
              <a:gd name="connsiteX11" fmla="*/ 490193 w 2045616"/>
              <a:gd name="connsiteY11" fmla="*/ 94268 h 1018095"/>
              <a:gd name="connsiteX12" fmla="*/ 518474 w 2045616"/>
              <a:gd name="connsiteY12" fmla="*/ 84841 h 1018095"/>
              <a:gd name="connsiteX13" fmla="*/ 565608 w 2045616"/>
              <a:gd name="connsiteY13" fmla="*/ 75415 h 1018095"/>
              <a:gd name="connsiteX14" fmla="*/ 603315 w 2045616"/>
              <a:gd name="connsiteY14" fmla="*/ 56561 h 1018095"/>
              <a:gd name="connsiteX15" fmla="*/ 744717 w 2045616"/>
              <a:gd name="connsiteY15" fmla="*/ 28281 h 1018095"/>
              <a:gd name="connsiteX16" fmla="*/ 810705 w 2045616"/>
              <a:gd name="connsiteY16" fmla="*/ 9427 h 1018095"/>
              <a:gd name="connsiteX17" fmla="*/ 952107 w 2045616"/>
              <a:gd name="connsiteY17" fmla="*/ 0 h 1018095"/>
              <a:gd name="connsiteX18" fmla="*/ 1574276 w 2045616"/>
              <a:gd name="connsiteY18" fmla="*/ 9427 h 1018095"/>
              <a:gd name="connsiteX19" fmla="*/ 1630837 w 2045616"/>
              <a:gd name="connsiteY19" fmla="*/ 28281 h 1018095"/>
              <a:gd name="connsiteX20" fmla="*/ 1659117 w 2045616"/>
              <a:gd name="connsiteY20" fmla="*/ 37707 h 1018095"/>
              <a:gd name="connsiteX21" fmla="*/ 1715678 w 2045616"/>
              <a:gd name="connsiteY21" fmla="*/ 65988 h 1018095"/>
              <a:gd name="connsiteX22" fmla="*/ 1762812 w 2045616"/>
              <a:gd name="connsiteY22" fmla="*/ 94268 h 1018095"/>
              <a:gd name="connsiteX23" fmla="*/ 1819373 w 2045616"/>
              <a:gd name="connsiteY23" fmla="*/ 131975 h 1018095"/>
              <a:gd name="connsiteX24" fmla="*/ 1885360 w 2045616"/>
              <a:gd name="connsiteY24" fmla="*/ 160256 h 1018095"/>
              <a:gd name="connsiteX25" fmla="*/ 1932495 w 2045616"/>
              <a:gd name="connsiteY25" fmla="*/ 216817 h 1018095"/>
              <a:gd name="connsiteX26" fmla="*/ 1998482 w 2045616"/>
              <a:gd name="connsiteY26" fmla="*/ 292231 h 1018095"/>
              <a:gd name="connsiteX27" fmla="*/ 2007909 w 2045616"/>
              <a:gd name="connsiteY27" fmla="*/ 339365 h 1018095"/>
              <a:gd name="connsiteX28" fmla="*/ 2026763 w 2045616"/>
              <a:gd name="connsiteY28" fmla="*/ 395926 h 1018095"/>
              <a:gd name="connsiteX29" fmla="*/ 2045616 w 2045616"/>
              <a:gd name="connsiteY29" fmla="*/ 471340 h 1018095"/>
              <a:gd name="connsiteX30" fmla="*/ 2036189 w 2045616"/>
              <a:gd name="connsiteY30" fmla="*/ 584462 h 1018095"/>
              <a:gd name="connsiteX31" fmla="*/ 2007909 w 2045616"/>
              <a:gd name="connsiteY31" fmla="*/ 641023 h 1018095"/>
              <a:gd name="connsiteX32" fmla="*/ 1979629 w 2045616"/>
              <a:gd name="connsiteY32" fmla="*/ 669303 h 1018095"/>
              <a:gd name="connsiteX33" fmla="*/ 1923068 w 2045616"/>
              <a:gd name="connsiteY33" fmla="*/ 754145 h 1018095"/>
              <a:gd name="connsiteX34" fmla="*/ 1894787 w 2045616"/>
              <a:gd name="connsiteY34" fmla="*/ 791852 h 1018095"/>
              <a:gd name="connsiteX35" fmla="*/ 1866507 w 2045616"/>
              <a:gd name="connsiteY35" fmla="*/ 810705 h 1018095"/>
              <a:gd name="connsiteX36" fmla="*/ 1847653 w 2045616"/>
              <a:gd name="connsiteY36" fmla="*/ 838986 h 1018095"/>
              <a:gd name="connsiteX37" fmla="*/ 1781666 w 2045616"/>
              <a:gd name="connsiteY37" fmla="*/ 876693 h 1018095"/>
              <a:gd name="connsiteX38" fmla="*/ 1687398 w 2045616"/>
              <a:gd name="connsiteY38" fmla="*/ 933254 h 1018095"/>
              <a:gd name="connsiteX39" fmla="*/ 1602556 w 2045616"/>
              <a:gd name="connsiteY39" fmla="*/ 952107 h 1018095"/>
              <a:gd name="connsiteX40" fmla="*/ 1574276 w 2045616"/>
              <a:gd name="connsiteY40" fmla="*/ 961534 h 1018095"/>
              <a:gd name="connsiteX41" fmla="*/ 1442301 w 2045616"/>
              <a:gd name="connsiteY41" fmla="*/ 980388 h 1018095"/>
              <a:gd name="connsiteX42" fmla="*/ 1253765 w 2045616"/>
              <a:gd name="connsiteY42" fmla="*/ 999241 h 1018095"/>
              <a:gd name="connsiteX43" fmla="*/ 904973 w 2045616"/>
              <a:gd name="connsiteY43" fmla="*/ 1018095 h 1018095"/>
              <a:gd name="connsiteX44" fmla="*/ 518474 w 2045616"/>
              <a:gd name="connsiteY44" fmla="*/ 1008668 h 1018095"/>
              <a:gd name="connsiteX45" fmla="*/ 301657 w 2045616"/>
              <a:gd name="connsiteY45" fmla="*/ 989815 h 1018095"/>
              <a:gd name="connsiteX46" fmla="*/ 235670 w 2045616"/>
              <a:gd name="connsiteY46" fmla="*/ 980388 h 1018095"/>
              <a:gd name="connsiteX47" fmla="*/ 179109 w 2045616"/>
              <a:gd name="connsiteY47" fmla="*/ 942681 h 1018095"/>
              <a:gd name="connsiteX48" fmla="*/ 150829 w 2045616"/>
              <a:gd name="connsiteY48" fmla="*/ 933254 h 1018095"/>
              <a:gd name="connsiteX49" fmla="*/ 122548 w 2045616"/>
              <a:gd name="connsiteY49" fmla="*/ 914400 h 1018095"/>
              <a:gd name="connsiteX50" fmla="*/ 103695 w 2045616"/>
              <a:gd name="connsiteY50" fmla="*/ 886120 h 1018095"/>
              <a:gd name="connsiteX51" fmla="*/ 75414 w 2045616"/>
              <a:gd name="connsiteY51" fmla="*/ 867266 h 1018095"/>
              <a:gd name="connsiteX52" fmla="*/ 65987 w 2045616"/>
              <a:gd name="connsiteY52" fmla="*/ 838986 h 1018095"/>
              <a:gd name="connsiteX53" fmla="*/ 47134 w 2045616"/>
              <a:gd name="connsiteY53" fmla="*/ 810705 h 1018095"/>
              <a:gd name="connsiteX54" fmla="*/ 18853 w 2045616"/>
              <a:gd name="connsiteY54" fmla="*/ 754145 h 1018095"/>
              <a:gd name="connsiteX55" fmla="*/ 0 w 2045616"/>
              <a:gd name="connsiteY55" fmla="*/ 565608 h 1018095"/>
              <a:gd name="connsiteX56" fmla="*/ 9426 w 2045616"/>
              <a:gd name="connsiteY56" fmla="*/ 443060 h 1018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2045616" h="1018095">
                <a:moveTo>
                  <a:pt x="9426" y="443060"/>
                </a:moveTo>
                <a:cubicBezTo>
                  <a:pt x="14139" y="414780"/>
                  <a:pt x="19311" y="410276"/>
                  <a:pt x="28280" y="395926"/>
                </a:cubicBezTo>
                <a:cubicBezTo>
                  <a:pt x="35346" y="384621"/>
                  <a:pt x="48026" y="377887"/>
                  <a:pt x="56560" y="367646"/>
                </a:cubicBezTo>
                <a:cubicBezTo>
                  <a:pt x="95838" y="320513"/>
                  <a:pt x="51848" y="355075"/>
                  <a:pt x="103695" y="320512"/>
                </a:cubicBezTo>
                <a:cubicBezTo>
                  <a:pt x="112529" y="307260"/>
                  <a:pt x="141729" y="262324"/>
                  <a:pt x="150829" y="254524"/>
                </a:cubicBezTo>
                <a:cubicBezTo>
                  <a:pt x="161499" y="245379"/>
                  <a:pt x="175967" y="241955"/>
                  <a:pt x="188536" y="235670"/>
                </a:cubicBezTo>
                <a:cubicBezTo>
                  <a:pt x="194820" y="226243"/>
                  <a:pt x="199378" y="215401"/>
                  <a:pt x="207389" y="207390"/>
                </a:cubicBezTo>
                <a:cubicBezTo>
                  <a:pt x="229089" y="185690"/>
                  <a:pt x="244531" y="186321"/>
                  <a:pt x="273377" y="179109"/>
                </a:cubicBezTo>
                <a:cubicBezTo>
                  <a:pt x="354431" y="125074"/>
                  <a:pt x="251873" y="189862"/>
                  <a:pt x="329938" y="150829"/>
                </a:cubicBezTo>
                <a:cubicBezTo>
                  <a:pt x="340071" y="145762"/>
                  <a:pt x="347610" y="135953"/>
                  <a:pt x="358218" y="131975"/>
                </a:cubicBezTo>
                <a:cubicBezTo>
                  <a:pt x="373220" y="126349"/>
                  <a:pt x="389946" y="126951"/>
                  <a:pt x="405352" y="122549"/>
                </a:cubicBezTo>
                <a:cubicBezTo>
                  <a:pt x="434015" y="114360"/>
                  <a:pt x="461913" y="103695"/>
                  <a:pt x="490193" y="94268"/>
                </a:cubicBezTo>
                <a:cubicBezTo>
                  <a:pt x="499620" y="91126"/>
                  <a:pt x="508730" y="86790"/>
                  <a:pt x="518474" y="84841"/>
                </a:cubicBezTo>
                <a:lnTo>
                  <a:pt x="565608" y="75415"/>
                </a:lnTo>
                <a:cubicBezTo>
                  <a:pt x="578177" y="69130"/>
                  <a:pt x="589984" y="61005"/>
                  <a:pt x="603315" y="56561"/>
                </a:cubicBezTo>
                <a:cubicBezTo>
                  <a:pt x="657863" y="38378"/>
                  <a:pt x="689454" y="36175"/>
                  <a:pt x="744717" y="28281"/>
                </a:cubicBezTo>
                <a:cubicBezTo>
                  <a:pt x="762242" y="22439"/>
                  <a:pt x="793406" y="11248"/>
                  <a:pt x="810705" y="9427"/>
                </a:cubicBezTo>
                <a:cubicBezTo>
                  <a:pt x="857684" y="4482"/>
                  <a:pt x="904973" y="3142"/>
                  <a:pt x="952107" y="0"/>
                </a:cubicBezTo>
                <a:cubicBezTo>
                  <a:pt x="1159497" y="3142"/>
                  <a:pt x="1367042" y="792"/>
                  <a:pt x="1574276" y="9427"/>
                </a:cubicBezTo>
                <a:cubicBezTo>
                  <a:pt x="1594132" y="10254"/>
                  <a:pt x="1611983" y="21997"/>
                  <a:pt x="1630837" y="28281"/>
                </a:cubicBezTo>
                <a:lnTo>
                  <a:pt x="1659117" y="37707"/>
                </a:lnTo>
                <a:cubicBezTo>
                  <a:pt x="1740163" y="91738"/>
                  <a:pt x="1637624" y="26961"/>
                  <a:pt x="1715678" y="65988"/>
                </a:cubicBezTo>
                <a:cubicBezTo>
                  <a:pt x="1732066" y="74182"/>
                  <a:pt x="1747354" y="84431"/>
                  <a:pt x="1762812" y="94268"/>
                </a:cubicBezTo>
                <a:cubicBezTo>
                  <a:pt x="1781929" y="106433"/>
                  <a:pt x="1797877" y="124809"/>
                  <a:pt x="1819373" y="131975"/>
                </a:cubicBezTo>
                <a:cubicBezTo>
                  <a:pt x="1860984" y="145846"/>
                  <a:pt x="1838765" y="136958"/>
                  <a:pt x="1885360" y="160256"/>
                </a:cubicBezTo>
                <a:cubicBezTo>
                  <a:pt x="1952743" y="261327"/>
                  <a:pt x="1847799" y="107922"/>
                  <a:pt x="1932495" y="216817"/>
                </a:cubicBezTo>
                <a:cubicBezTo>
                  <a:pt x="1991714" y="292956"/>
                  <a:pt x="1943734" y="255733"/>
                  <a:pt x="1998482" y="292231"/>
                </a:cubicBezTo>
                <a:cubicBezTo>
                  <a:pt x="2001624" y="307942"/>
                  <a:pt x="2003693" y="323907"/>
                  <a:pt x="2007909" y="339365"/>
                </a:cubicBezTo>
                <a:cubicBezTo>
                  <a:pt x="2013138" y="358538"/>
                  <a:pt x="2021943" y="376646"/>
                  <a:pt x="2026763" y="395926"/>
                </a:cubicBezTo>
                <a:lnTo>
                  <a:pt x="2045616" y="471340"/>
                </a:lnTo>
                <a:cubicBezTo>
                  <a:pt x="2042474" y="509047"/>
                  <a:pt x="2041190" y="546956"/>
                  <a:pt x="2036189" y="584462"/>
                </a:cubicBezTo>
                <a:cubicBezTo>
                  <a:pt x="2033490" y="604709"/>
                  <a:pt x="2020520" y="625890"/>
                  <a:pt x="2007909" y="641023"/>
                </a:cubicBezTo>
                <a:cubicBezTo>
                  <a:pt x="1999375" y="651264"/>
                  <a:pt x="1987814" y="658780"/>
                  <a:pt x="1979629" y="669303"/>
                </a:cubicBezTo>
                <a:cubicBezTo>
                  <a:pt x="1913473" y="754360"/>
                  <a:pt x="1965571" y="697475"/>
                  <a:pt x="1923068" y="754145"/>
                </a:cubicBezTo>
                <a:cubicBezTo>
                  <a:pt x="1913641" y="766714"/>
                  <a:pt x="1905897" y="780742"/>
                  <a:pt x="1894787" y="791852"/>
                </a:cubicBezTo>
                <a:cubicBezTo>
                  <a:pt x="1886776" y="799863"/>
                  <a:pt x="1875934" y="804421"/>
                  <a:pt x="1866507" y="810705"/>
                </a:cubicBezTo>
                <a:cubicBezTo>
                  <a:pt x="1860222" y="820132"/>
                  <a:pt x="1855664" y="830975"/>
                  <a:pt x="1847653" y="838986"/>
                </a:cubicBezTo>
                <a:cubicBezTo>
                  <a:pt x="1831351" y="855288"/>
                  <a:pt x="1800146" y="865605"/>
                  <a:pt x="1781666" y="876693"/>
                </a:cubicBezTo>
                <a:cubicBezTo>
                  <a:pt x="1745129" y="898615"/>
                  <a:pt x="1725702" y="918890"/>
                  <a:pt x="1687398" y="933254"/>
                </a:cubicBezTo>
                <a:cubicBezTo>
                  <a:pt x="1668038" y="940514"/>
                  <a:pt x="1620481" y="947626"/>
                  <a:pt x="1602556" y="952107"/>
                </a:cubicBezTo>
                <a:cubicBezTo>
                  <a:pt x="1592916" y="954517"/>
                  <a:pt x="1584061" y="959807"/>
                  <a:pt x="1574276" y="961534"/>
                </a:cubicBezTo>
                <a:cubicBezTo>
                  <a:pt x="1530514" y="969257"/>
                  <a:pt x="1486293" y="974103"/>
                  <a:pt x="1442301" y="980388"/>
                </a:cubicBezTo>
                <a:cubicBezTo>
                  <a:pt x="1351778" y="993320"/>
                  <a:pt x="1368921" y="992332"/>
                  <a:pt x="1253765" y="999241"/>
                </a:cubicBezTo>
                <a:lnTo>
                  <a:pt x="904973" y="1018095"/>
                </a:lnTo>
                <a:lnTo>
                  <a:pt x="518474" y="1008668"/>
                </a:lnTo>
                <a:cubicBezTo>
                  <a:pt x="452828" y="1006281"/>
                  <a:pt x="369228" y="998261"/>
                  <a:pt x="301657" y="989815"/>
                </a:cubicBezTo>
                <a:cubicBezTo>
                  <a:pt x="279610" y="987059"/>
                  <a:pt x="257666" y="983530"/>
                  <a:pt x="235670" y="980388"/>
                </a:cubicBezTo>
                <a:cubicBezTo>
                  <a:pt x="168426" y="957973"/>
                  <a:pt x="249721" y="989756"/>
                  <a:pt x="179109" y="942681"/>
                </a:cubicBezTo>
                <a:cubicBezTo>
                  <a:pt x="170841" y="937169"/>
                  <a:pt x="159717" y="937698"/>
                  <a:pt x="150829" y="933254"/>
                </a:cubicBezTo>
                <a:cubicBezTo>
                  <a:pt x="140695" y="928187"/>
                  <a:pt x="131975" y="920685"/>
                  <a:pt x="122548" y="914400"/>
                </a:cubicBezTo>
                <a:cubicBezTo>
                  <a:pt x="116264" y="904973"/>
                  <a:pt x="111706" y="894131"/>
                  <a:pt x="103695" y="886120"/>
                </a:cubicBezTo>
                <a:cubicBezTo>
                  <a:pt x="95684" y="878109"/>
                  <a:pt x="82492" y="876113"/>
                  <a:pt x="75414" y="867266"/>
                </a:cubicBezTo>
                <a:cubicBezTo>
                  <a:pt x="69207" y="859507"/>
                  <a:pt x="70431" y="847874"/>
                  <a:pt x="65987" y="838986"/>
                </a:cubicBezTo>
                <a:cubicBezTo>
                  <a:pt x="60920" y="828852"/>
                  <a:pt x="52201" y="820839"/>
                  <a:pt x="47134" y="810705"/>
                </a:cubicBezTo>
                <a:cubicBezTo>
                  <a:pt x="8113" y="732661"/>
                  <a:pt x="72877" y="835178"/>
                  <a:pt x="18853" y="754145"/>
                </a:cubicBezTo>
                <a:cubicBezTo>
                  <a:pt x="3720" y="678482"/>
                  <a:pt x="0" y="670539"/>
                  <a:pt x="0" y="565608"/>
                </a:cubicBezTo>
                <a:cubicBezTo>
                  <a:pt x="0" y="475041"/>
                  <a:pt x="4713" y="471340"/>
                  <a:pt x="9426" y="443060"/>
                </a:cubicBezTo>
                <a:close/>
              </a:path>
            </a:pathLst>
          </a:cu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形状 12">
            <a:extLst>
              <a:ext uri="{FF2B5EF4-FFF2-40B4-BE49-F238E27FC236}">
                <a16:creationId xmlns:a16="http://schemas.microsoft.com/office/drawing/2014/main" id="{C120FE7A-6DE7-4071-B7F9-3441DE288BD8}"/>
              </a:ext>
            </a:extLst>
          </p:cNvPr>
          <p:cNvSpPr/>
          <p:nvPr/>
        </p:nvSpPr>
        <p:spPr>
          <a:xfrm>
            <a:off x="1734532" y="1593130"/>
            <a:ext cx="1140643" cy="612742"/>
          </a:xfrm>
          <a:custGeom>
            <a:avLst/>
            <a:gdLst>
              <a:gd name="connsiteX0" fmla="*/ 94268 w 1140643"/>
              <a:gd name="connsiteY0" fmla="*/ 169682 h 612742"/>
              <a:gd name="connsiteX1" fmla="*/ 179109 w 1140643"/>
              <a:gd name="connsiteY1" fmla="*/ 141402 h 612742"/>
              <a:gd name="connsiteX2" fmla="*/ 226243 w 1140643"/>
              <a:gd name="connsiteY2" fmla="*/ 113122 h 612742"/>
              <a:gd name="connsiteX3" fmla="*/ 301658 w 1140643"/>
              <a:gd name="connsiteY3" fmla="*/ 75414 h 612742"/>
              <a:gd name="connsiteX4" fmla="*/ 358219 w 1140643"/>
              <a:gd name="connsiteY4" fmla="*/ 47134 h 612742"/>
              <a:gd name="connsiteX5" fmla="*/ 386499 w 1140643"/>
              <a:gd name="connsiteY5" fmla="*/ 28280 h 612742"/>
              <a:gd name="connsiteX6" fmla="*/ 452487 w 1140643"/>
              <a:gd name="connsiteY6" fmla="*/ 0 h 612742"/>
              <a:gd name="connsiteX7" fmla="*/ 970961 w 1140643"/>
              <a:gd name="connsiteY7" fmla="*/ 9427 h 612742"/>
              <a:gd name="connsiteX8" fmla="*/ 1008668 w 1140643"/>
              <a:gd name="connsiteY8" fmla="*/ 28280 h 612742"/>
              <a:gd name="connsiteX9" fmla="*/ 1036948 w 1140643"/>
              <a:gd name="connsiteY9" fmla="*/ 37707 h 612742"/>
              <a:gd name="connsiteX10" fmla="*/ 1093509 w 1140643"/>
              <a:gd name="connsiteY10" fmla="*/ 75414 h 612742"/>
              <a:gd name="connsiteX11" fmla="*/ 1112363 w 1140643"/>
              <a:gd name="connsiteY11" fmla="*/ 131975 h 612742"/>
              <a:gd name="connsiteX12" fmla="*/ 1121790 w 1140643"/>
              <a:gd name="connsiteY12" fmla="*/ 160256 h 612742"/>
              <a:gd name="connsiteX13" fmla="*/ 1140643 w 1140643"/>
              <a:gd name="connsiteY13" fmla="*/ 226243 h 612742"/>
              <a:gd name="connsiteX14" fmla="*/ 1131216 w 1140643"/>
              <a:gd name="connsiteY14" fmla="*/ 358218 h 612742"/>
              <a:gd name="connsiteX15" fmla="*/ 1121790 w 1140643"/>
              <a:gd name="connsiteY15" fmla="*/ 395926 h 612742"/>
              <a:gd name="connsiteX16" fmla="*/ 1055802 w 1140643"/>
              <a:gd name="connsiteY16" fmla="*/ 461913 h 612742"/>
              <a:gd name="connsiteX17" fmla="*/ 999241 w 1140643"/>
              <a:gd name="connsiteY17" fmla="*/ 499621 h 612742"/>
              <a:gd name="connsiteX18" fmla="*/ 904973 w 1140643"/>
              <a:gd name="connsiteY18" fmla="*/ 527901 h 612742"/>
              <a:gd name="connsiteX19" fmla="*/ 838986 w 1140643"/>
              <a:gd name="connsiteY19" fmla="*/ 556181 h 612742"/>
              <a:gd name="connsiteX20" fmla="*/ 763571 w 1140643"/>
              <a:gd name="connsiteY20" fmla="*/ 575035 h 612742"/>
              <a:gd name="connsiteX21" fmla="*/ 725864 w 1140643"/>
              <a:gd name="connsiteY21" fmla="*/ 584462 h 612742"/>
              <a:gd name="connsiteX22" fmla="*/ 650449 w 1140643"/>
              <a:gd name="connsiteY22" fmla="*/ 593889 h 612742"/>
              <a:gd name="connsiteX23" fmla="*/ 565608 w 1140643"/>
              <a:gd name="connsiteY23" fmla="*/ 603315 h 612742"/>
              <a:gd name="connsiteX24" fmla="*/ 499621 w 1140643"/>
              <a:gd name="connsiteY24" fmla="*/ 612742 h 612742"/>
              <a:gd name="connsiteX25" fmla="*/ 282804 w 1140643"/>
              <a:gd name="connsiteY25" fmla="*/ 603315 h 612742"/>
              <a:gd name="connsiteX26" fmla="*/ 197963 w 1140643"/>
              <a:gd name="connsiteY26" fmla="*/ 546755 h 612742"/>
              <a:gd name="connsiteX27" fmla="*/ 160256 w 1140643"/>
              <a:gd name="connsiteY27" fmla="*/ 527901 h 612742"/>
              <a:gd name="connsiteX28" fmla="*/ 103695 w 1140643"/>
              <a:gd name="connsiteY28" fmla="*/ 509047 h 612742"/>
              <a:gd name="connsiteX29" fmla="*/ 75414 w 1140643"/>
              <a:gd name="connsiteY29" fmla="*/ 490194 h 612742"/>
              <a:gd name="connsiteX30" fmla="*/ 47134 w 1140643"/>
              <a:gd name="connsiteY30" fmla="*/ 433633 h 612742"/>
              <a:gd name="connsiteX31" fmla="*/ 37707 w 1140643"/>
              <a:gd name="connsiteY31" fmla="*/ 405352 h 612742"/>
              <a:gd name="connsiteX32" fmla="*/ 18854 w 1140643"/>
              <a:gd name="connsiteY32" fmla="*/ 367645 h 612742"/>
              <a:gd name="connsiteX33" fmla="*/ 0 w 1140643"/>
              <a:gd name="connsiteY33" fmla="*/ 292231 h 612742"/>
              <a:gd name="connsiteX34" fmla="*/ 9427 w 1140643"/>
              <a:gd name="connsiteY34" fmla="*/ 207390 h 612742"/>
              <a:gd name="connsiteX35" fmla="*/ 18854 w 1140643"/>
              <a:gd name="connsiteY35" fmla="*/ 179109 h 612742"/>
              <a:gd name="connsiteX36" fmla="*/ 94268 w 1140643"/>
              <a:gd name="connsiteY36" fmla="*/ 169682 h 612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40643" h="612742">
                <a:moveTo>
                  <a:pt x="94268" y="169682"/>
                </a:moveTo>
                <a:cubicBezTo>
                  <a:pt x="120977" y="163398"/>
                  <a:pt x="153547" y="156739"/>
                  <a:pt x="179109" y="141402"/>
                </a:cubicBezTo>
                <a:cubicBezTo>
                  <a:pt x="194820" y="131975"/>
                  <a:pt x="210111" y="121809"/>
                  <a:pt x="226243" y="113122"/>
                </a:cubicBezTo>
                <a:cubicBezTo>
                  <a:pt x="250989" y="99797"/>
                  <a:pt x="278273" y="91004"/>
                  <a:pt x="301658" y="75414"/>
                </a:cubicBezTo>
                <a:cubicBezTo>
                  <a:pt x="338206" y="51049"/>
                  <a:pt x="319190" y="60144"/>
                  <a:pt x="358219" y="47134"/>
                </a:cubicBezTo>
                <a:cubicBezTo>
                  <a:pt x="367646" y="40849"/>
                  <a:pt x="376085" y="32743"/>
                  <a:pt x="386499" y="28280"/>
                </a:cubicBezTo>
                <a:cubicBezTo>
                  <a:pt x="471725" y="-8245"/>
                  <a:pt x="381483" y="47336"/>
                  <a:pt x="452487" y="0"/>
                </a:cubicBezTo>
                <a:cubicBezTo>
                  <a:pt x="625312" y="3142"/>
                  <a:pt x="798331" y="649"/>
                  <a:pt x="970961" y="9427"/>
                </a:cubicBezTo>
                <a:cubicBezTo>
                  <a:pt x="984995" y="10141"/>
                  <a:pt x="995752" y="22744"/>
                  <a:pt x="1008668" y="28280"/>
                </a:cubicBezTo>
                <a:cubicBezTo>
                  <a:pt x="1017801" y="32194"/>
                  <a:pt x="1028262" y="32881"/>
                  <a:pt x="1036948" y="37707"/>
                </a:cubicBezTo>
                <a:cubicBezTo>
                  <a:pt x="1056756" y="48711"/>
                  <a:pt x="1093509" y="75414"/>
                  <a:pt x="1093509" y="75414"/>
                </a:cubicBezTo>
                <a:lnTo>
                  <a:pt x="1112363" y="131975"/>
                </a:lnTo>
                <a:cubicBezTo>
                  <a:pt x="1115505" y="141402"/>
                  <a:pt x="1119380" y="150616"/>
                  <a:pt x="1121790" y="160256"/>
                </a:cubicBezTo>
                <a:cubicBezTo>
                  <a:pt x="1133626" y="207603"/>
                  <a:pt x="1127119" y="185672"/>
                  <a:pt x="1140643" y="226243"/>
                </a:cubicBezTo>
                <a:cubicBezTo>
                  <a:pt x="1137501" y="270235"/>
                  <a:pt x="1136086" y="314384"/>
                  <a:pt x="1131216" y="358218"/>
                </a:cubicBezTo>
                <a:cubicBezTo>
                  <a:pt x="1129785" y="371095"/>
                  <a:pt x="1127584" y="384338"/>
                  <a:pt x="1121790" y="395926"/>
                </a:cubicBezTo>
                <a:cubicBezTo>
                  <a:pt x="1076069" y="487367"/>
                  <a:pt x="1106675" y="433650"/>
                  <a:pt x="1055802" y="461913"/>
                </a:cubicBezTo>
                <a:cubicBezTo>
                  <a:pt x="1035994" y="472918"/>
                  <a:pt x="1020738" y="492456"/>
                  <a:pt x="999241" y="499621"/>
                </a:cubicBezTo>
                <a:cubicBezTo>
                  <a:pt x="864796" y="544434"/>
                  <a:pt x="1004721" y="499401"/>
                  <a:pt x="904973" y="527901"/>
                </a:cubicBezTo>
                <a:cubicBezTo>
                  <a:pt x="789649" y="560852"/>
                  <a:pt x="989826" y="505901"/>
                  <a:pt x="838986" y="556181"/>
                </a:cubicBezTo>
                <a:cubicBezTo>
                  <a:pt x="814404" y="564375"/>
                  <a:pt x="788709" y="568750"/>
                  <a:pt x="763571" y="575035"/>
                </a:cubicBezTo>
                <a:cubicBezTo>
                  <a:pt x="751002" y="578177"/>
                  <a:pt x="738720" y="582855"/>
                  <a:pt x="725864" y="584462"/>
                </a:cubicBezTo>
                <a:lnTo>
                  <a:pt x="650449" y="593889"/>
                </a:lnTo>
                <a:lnTo>
                  <a:pt x="565608" y="603315"/>
                </a:lnTo>
                <a:cubicBezTo>
                  <a:pt x="543561" y="606071"/>
                  <a:pt x="521617" y="609600"/>
                  <a:pt x="499621" y="612742"/>
                </a:cubicBezTo>
                <a:lnTo>
                  <a:pt x="282804" y="603315"/>
                </a:lnTo>
                <a:cubicBezTo>
                  <a:pt x="249601" y="596052"/>
                  <a:pt x="228363" y="561955"/>
                  <a:pt x="197963" y="546755"/>
                </a:cubicBezTo>
                <a:cubicBezTo>
                  <a:pt x="185394" y="540470"/>
                  <a:pt x="173304" y="533120"/>
                  <a:pt x="160256" y="527901"/>
                </a:cubicBezTo>
                <a:cubicBezTo>
                  <a:pt x="141804" y="520520"/>
                  <a:pt x="120231" y="520070"/>
                  <a:pt x="103695" y="509047"/>
                </a:cubicBezTo>
                <a:lnTo>
                  <a:pt x="75414" y="490194"/>
                </a:lnTo>
                <a:cubicBezTo>
                  <a:pt x="51724" y="419115"/>
                  <a:pt x="83679" y="506722"/>
                  <a:pt x="47134" y="433633"/>
                </a:cubicBezTo>
                <a:cubicBezTo>
                  <a:pt x="42690" y="424745"/>
                  <a:pt x="41621" y="414486"/>
                  <a:pt x="37707" y="405352"/>
                </a:cubicBezTo>
                <a:cubicBezTo>
                  <a:pt x="32172" y="392436"/>
                  <a:pt x="23298" y="380976"/>
                  <a:pt x="18854" y="367645"/>
                </a:cubicBezTo>
                <a:cubicBezTo>
                  <a:pt x="10660" y="343063"/>
                  <a:pt x="0" y="292231"/>
                  <a:pt x="0" y="292231"/>
                </a:cubicBezTo>
                <a:cubicBezTo>
                  <a:pt x="3142" y="263951"/>
                  <a:pt x="4749" y="235457"/>
                  <a:pt x="9427" y="207390"/>
                </a:cubicBezTo>
                <a:cubicBezTo>
                  <a:pt x="11061" y="197588"/>
                  <a:pt x="9427" y="182251"/>
                  <a:pt x="18854" y="179109"/>
                </a:cubicBezTo>
                <a:cubicBezTo>
                  <a:pt x="42702" y="171159"/>
                  <a:pt x="67559" y="175966"/>
                  <a:pt x="94268" y="169682"/>
                </a:cubicBezTo>
                <a:close/>
              </a:path>
            </a:pathLst>
          </a:cu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任意多边形: 形状 14">
            <a:extLst>
              <a:ext uri="{FF2B5EF4-FFF2-40B4-BE49-F238E27FC236}">
                <a16:creationId xmlns:a16="http://schemas.microsoft.com/office/drawing/2014/main" id="{A7509675-CF4A-4BD6-A37E-740C9701EDC2}"/>
              </a:ext>
            </a:extLst>
          </p:cNvPr>
          <p:cNvSpPr/>
          <p:nvPr/>
        </p:nvSpPr>
        <p:spPr>
          <a:xfrm>
            <a:off x="2793391" y="5296821"/>
            <a:ext cx="1598903" cy="650449"/>
          </a:xfrm>
          <a:custGeom>
            <a:avLst/>
            <a:gdLst>
              <a:gd name="connsiteX0" fmla="*/ 18921 w 1598903"/>
              <a:gd name="connsiteY0" fmla="*/ 235670 h 650449"/>
              <a:gd name="connsiteX1" fmla="*/ 66055 w 1598903"/>
              <a:gd name="connsiteY1" fmla="*/ 188536 h 650449"/>
              <a:gd name="connsiteX2" fmla="*/ 132043 w 1598903"/>
              <a:gd name="connsiteY2" fmla="*/ 160255 h 650449"/>
              <a:gd name="connsiteX3" fmla="*/ 160323 w 1598903"/>
              <a:gd name="connsiteY3" fmla="*/ 141402 h 650449"/>
              <a:gd name="connsiteX4" fmla="*/ 226311 w 1598903"/>
              <a:gd name="connsiteY4" fmla="*/ 113121 h 650449"/>
              <a:gd name="connsiteX5" fmla="*/ 264018 w 1598903"/>
              <a:gd name="connsiteY5" fmla="*/ 94268 h 650449"/>
              <a:gd name="connsiteX6" fmla="*/ 311152 w 1598903"/>
              <a:gd name="connsiteY6" fmla="*/ 84841 h 650449"/>
              <a:gd name="connsiteX7" fmla="*/ 339433 w 1598903"/>
              <a:gd name="connsiteY7" fmla="*/ 75414 h 650449"/>
              <a:gd name="connsiteX8" fmla="*/ 386567 w 1598903"/>
              <a:gd name="connsiteY8" fmla="*/ 65987 h 650449"/>
              <a:gd name="connsiteX9" fmla="*/ 461981 w 1598903"/>
              <a:gd name="connsiteY9" fmla="*/ 37707 h 650449"/>
              <a:gd name="connsiteX10" fmla="*/ 518542 w 1598903"/>
              <a:gd name="connsiteY10" fmla="*/ 18853 h 650449"/>
              <a:gd name="connsiteX11" fmla="*/ 791919 w 1598903"/>
              <a:gd name="connsiteY11" fmla="*/ 0 h 650449"/>
              <a:gd name="connsiteX12" fmla="*/ 1357527 w 1598903"/>
              <a:gd name="connsiteY12" fmla="*/ 18853 h 650449"/>
              <a:gd name="connsiteX13" fmla="*/ 1404661 w 1598903"/>
              <a:gd name="connsiteY13" fmla="*/ 28280 h 650449"/>
              <a:gd name="connsiteX14" fmla="*/ 1517783 w 1598903"/>
              <a:gd name="connsiteY14" fmla="*/ 94268 h 650449"/>
              <a:gd name="connsiteX15" fmla="*/ 1546063 w 1598903"/>
              <a:gd name="connsiteY15" fmla="*/ 113121 h 650449"/>
              <a:gd name="connsiteX16" fmla="*/ 1555490 w 1598903"/>
              <a:gd name="connsiteY16" fmla="*/ 150829 h 650449"/>
              <a:gd name="connsiteX17" fmla="*/ 1583771 w 1598903"/>
              <a:gd name="connsiteY17" fmla="*/ 254523 h 650449"/>
              <a:gd name="connsiteX18" fmla="*/ 1546063 w 1598903"/>
              <a:gd name="connsiteY18" fmla="*/ 518474 h 650449"/>
              <a:gd name="connsiteX19" fmla="*/ 1508356 w 1598903"/>
              <a:gd name="connsiteY19" fmla="*/ 537328 h 650449"/>
              <a:gd name="connsiteX20" fmla="*/ 1432942 w 1598903"/>
              <a:gd name="connsiteY20" fmla="*/ 584462 h 650449"/>
              <a:gd name="connsiteX21" fmla="*/ 1404661 w 1598903"/>
              <a:gd name="connsiteY21" fmla="*/ 603315 h 650449"/>
              <a:gd name="connsiteX22" fmla="*/ 1282113 w 1598903"/>
              <a:gd name="connsiteY22" fmla="*/ 631596 h 650449"/>
              <a:gd name="connsiteX23" fmla="*/ 1225552 w 1598903"/>
              <a:gd name="connsiteY23" fmla="*/ 641022 h 650449"/>
              <a:gd name="connsiteX24" fmla="*/ 791919 w 1598903"/>
              <a:gd name="connsiteY24" fmla="*/ 650449 h 650449"/>
              <a:gd name="connsiteX25" fmla="*/ 273445 w 1598903"/>
              <a:gd name="connsiteY25" fmla="*/ 641022 h 650449"/>
              <a:gd name="connsiteX26" fmla="*/ 216884 w 1598903"/>
              <a:gd name="connsiteY26" fmla="*/ 622169 h 650449"/>
              <a:gd name="connsiteX27" fmla="*/ 179177 w 1598903"/>
              <a:gd name="connsiteY27" fmla="*/ 612742 h 650449"/>
              <a:gd name="connsiteX28" fmla="*/ 150896 w 1598903"/>
              <a:gd name="connsiteY28" fmla="*/ 593888 h 650449"/>
              <a:gd name="connsiteX29" fmla="*/ 122616 w 1598903"/>
              <a:gd name="connsiteY29" fmla="*/ 584462 h 650449"/>
              <a:gd name="connsiteX30" fmla="*/ 94336 w 1598903"/>
              <a:gd name="connsiteY30" fmla="*/ 556181 h 650449"/>
              <a:gd name="connsiteX31" fmla="*/ 47202 w 1598903"/>
              <a:gd name="connsiteY31" fmla="*/ 546754 h 650449"/>
              <a:gd name="connsiteX32" fmla="*/ 18921 w 1598903"/>
              <a:gd name="connsiteY32" fmla="*/ 537328 h 650449"/>
              <a:gd name="connsiteX33" fmla="*/ 9494 w 1598903"/>
              <a:gd name="connsiteY33" fmla="*/ 499620 h 650449"/>
              <a:gd name="connsiteX34" fmla="*/ 68 w 1598903"/>
              <a:gd name="connsiteY34" fmla="*/ 471340 h 650449"/>
              <a:gd name="connsiteX35" fmla="*/ 18921 w 1598903"/>
              <a:gd name="connsiteY35" fmla="*/ 311084 h 650449"/>
              <a:gd name="connsiteX36" fmla="*/ 37775 w 1598903"/>
              <a:gd name="connsiteY36" fmla="*/ 282804 h 650449"/>
              <a:gd name="connsiteX37" fmla="*/ 18921 w 1598903"/>
              <a:gd name="connsiteY37" fmla="*/ 235670 h 650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598903" h="650449">
                <a:moveTo>
                  <a:pt x="18921" y="235670"/>
                </a:moveTo>
                <a:cubicBezTo>
                  <a:pt x="34632" y="219959"/>
                  <a:pt x="48516" y="202177"/>
                  <a:pt x="66055" y="188536"/>
                </a:cubicBezTo>
                <a:cubicBezTo>
                  <a:pt x="101364" y="161074"/>
                  <a:pt x="98411" y="177071"/>
                  <a:pt x="132043" y="160255"/>
                </a:cubicBezTo>
                <a:cubicBezTo>
                  <a:pt x="142176" y="155188"/>
                  <a:pt x="150486" y="147023"/>
                  <a:pt x="160323" y="141402"/>
                </a:cubicBezTo>
                <a:cubicBezTo>
                  <a:pt x="222851" y="105672"/>
                  <a:pt x="173432" y="135783"/>
                  <a:pt x="226311" y="113121"/>
                </a:cubicBezTo>
                <a:cubicBezTo>
                  <a:pt x="239227" y="107586"/>
                  <a:pt x="250687" y="98712"/>
                  <a:pt x="264018" y="94268"/>
                </a:cubicBezTo>
                <a:cubicBezTo>
                  <a:pt x="279218" y="89201"/>
                  <a:pt x="295608" y="88727"/>
                  <a:pt x="311152" y="84841"/>
                </a:cubicBezTo>
                <a:cubicBezTo>
                  <a:pt x="320792" y="82431"/>
                  <a:pt x="329793" y="77824"/>
                  <a:pt x="339433" y="75414"/>
                </a:cubicBezTo>
                <a:cubicBezTo>
                  <a:pt x="354977" y="71528"/>
                  <a:pt x="370856" y="69129"/>
                  <a:pt x="386567" y="65987"/>
                </a:cubicBezTo>
                <a:cubicBezTo>
                  <a:pt x="449785" y="34379"/>
                  <a:pt x="397805" y="56960"/>
                  <a:pt x="461981" y="37707"/>
                </a:cubicBezTo>
                <a:cubicBezTo>
                  <a:pt x="481016" y="31996"/>
                  <a:pt x="498767" y="20830"/>
                  <a:pt x="518542" y="18853"/>
                </a:cubicBezTo>
                <a:cubicBezTo>
                  <a:pt x="672299" y="3479"/>
                  <a:pt x="581274" y="11087"/>
                  <a:pt x="791919" y="0"/>
                </a:cubicBezTo>
                <a:cubicBezTo>
                  <a:pt x="946821" y="3037"/>
                  <a:pt x="1176278" y="-7039"/>
                  <a:pt x="1357527" y="18853"/>
                </a:cubicBezTo>
                <a:cubicBezTo>
                  <a:pt x="1373388" y="21119"/>
                  <a:pt x="1388950" y="25138"/>
                  <a:pt x="1404661" y="28280"/>
                </a:cubicBezTo>
                <a:cubicBezTo>
                  <a:pt x="1490441" y="92614"/>
                  <a:pt x="1449591" y="77220"/>
                  <a:pt x="1517783" y="94268"/>
                </a:cubicBezTo>
                <a:cubicBezTo>
                  <a:pt x="1527210" y="100552"/>
                  <a:pt x="1539779" y="103694"/>
                  <a:pt x="1546063" y="113121"/>
                </a:cubicBezTo>
                <a:cubicBezTo>
                  <a:pt x="1553250" y="123901"/>
                  <a:pt x="1551767" y="138419"/>
                  <a:pt x="1555490" y="150829"/>
                </a:cubicBezTo>
                <a:cubicBezTo>
                  <a:pt x="1584196" y="246513"/>
                  <a:pt x="1566589" y="168614"/>
                  <a:pt x="1583771" y="254523"/>
                </a:cubicBezTo>
                <a:cubicBezTo>
                  <a:pt x="1576511" y="443270"/>
                  <a:pt x="1642011" y="463646"/>
                  <a:pt x="1546063" y="518474"/>
                </a:cubicBezTo>
                <a:cubicBezTo>
                  <a:pt x="1533862" y="525446"/>
                  <a:pt x="1520925" y="531043"/>
                  <a:pt x="1508356" y="537328"/>
                </a:cubicBezTo>
                <a:cubicBezTo>
                  <a:pt x="1463134" y="605162"/>
                  <a:pt x="1527169" y="521647"/>
                  <a:pt x="1432942" y="584462"/>
                </a:cubicBezTo>
                <a:cubicBezTo>
                  <a:pt x="1423515" y="590746"/>
                  <a:pt x="1415309" y="599443"/>
                  <a:pt x="1404661" y="603315"/>
                </a:cubicBezTo>
                <a:cubicBezTo>
                  <a:pt x="1382284" y="611452"/>
                  <a:pt x="1312248" y="626117"/>
                  <a:pt x="1282113" y="631596"/>
                </a:cubicBezTo>
                <a:cubicBezTo>
                  <a:pt x="1263308" y="635015"/>
                  <a:pt x="1244652" y="640287"/>
                  <a:pt x="1225552" y="641022"/>
                </a:cubicBezTo>
                <a:cubicBezTo>
                  <a:pt x="1081080" y="646578"/>
                  <a:pt x="936463" y="647307"/>
                  <a:pt x="791919" y="650449"/>
                </a:cubicBezTo>
                <a:cubicBezTo>
                  <a:pt x="619094" y="647307"/>
                  <a:pt x="446090" y="649513"/>
                  <a:pt x="273445" y="641022"/>
                </a:cubicBezTo>
                <a:cubicBezTo>
                  <a:pt x="253596" y="640046"/>
                  <a:pt x="236164" y="626989"/>
                  <a:pt x="216884" y="622169"/>
                </a:cubicBezTo>
                <a:lnTo>
                  <a:pt x="179177" y="612742"/>
                </a:lnTo>
                <a:cubicBezTo>
                  <a:pt x="169750" y="606457"/>
                  <a:pt x="161030" y="598955"/>
                  <a:pt x="150896" y="593888"/>
                </a:cubicBezTo>
                <a:cubicBezTo>
                  <a:pt x="142008" y="589444"/>
                  <a:pt x="130884" y="589974"/>
                  <a:pt x="122616" y="584462"/>
                </a:cubicBezTo>
                <a:cubicBezTo>
                  <a:pt x="111524" y="577067"/>
                  <a:pt x="106260" y="562143"/>
                  <a:pt x="94336" y="556181"/>
                </a:cubicBezTo>
                <a:cubicBezTo>
                  <a:pt x="80005" y="549015"/>
                  <a:pt x="62746" y="550640"/>
                  <a:pt x="47202" y="546754"/>
                </a:cubicBezTo>
                <a:cubicBezTo>
                  <a:pt x="37562" y="544344"/>
                  <a:pt x="28348" y="540470"/>
                  <a:pt x="18921" y="537328"/>
                </a:cubicBezTo>
                <a:cubicBezTo>
                  <a:pt x="15779" y="524759"/>
                  <a:pt x="13053" y="512078"/>
                  <a:pt x="9494" y="499620"/>
                </a:cubicBezTo>
                <a:cubicBezTo>
                  <a:pt x="6764" y="490066"/>
                  <a:pt x="68" y="481277"/>
                  <a:pt x="68" y="471340"/>
                </a:cubicBezTo>
                <a:cubicBezTo>
                  <a:pt x="68" y="453466"/>
                  <a:pt x="-2170" y="353264"/>
                  <a:pt x="18921" y="311084"/>
                </a:cubicBezTo>
                <a:cubicBezTo>
                  <a:pt x="23988" y="300951"/>
                  <a:pt x="31490" y="292231"/>
                  <a:pt x="37775" y="282804"/>
                </a:cubicBezTo>
                <a:lnTo>
                  <a:pt x="18921" y="235670"/>
                </a:lnTo>
                <a:close/>
              </a:path>
            </a:pathLst>
          </a:cu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5727087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695A3F-248F-4B44-AD9E-75BA5B245F1F}"/>
              </a:ext>
            </a:extLst>
          </p:cNvPr>
          <p:cNvSpPr>
            <a:spLocks noGrp="1"/>
          </p:cNvSpPr>
          <p:nvPr>
            <p:ph type="title"/>
          </p:nvPr>
        </p:nvSpPr>
        <p:spPr/>
        <p:txBody>
          <a:bodyPr/>
          <a:lstStyle/>
          <a:p>
            <a:r>
              <a:rPr lang="zh-CN" altLang="en-US" dirty="0"/>
              <a:t>课后练习</a:t>
            </a:r>
          </a:p>
        </p:txBody>
      </p:sp>
      <p:sp>
        <p:nvSpPr>
          <p:cNvPr id="3" name="内容占位符 2">
            <a:extLst>
              <a:ext uri="{FF2B5EF4-FFF2-40B4-BE49-F238E27FC236}">
                <a16:creationId xmlns:a16="http://schemas.microsoft.com/office/drawing/2014/main" id="{A35E689D-B376-480A-840E-B45C0D724E1C}"/>
              </a:ext>
            </a:extLst>
          </p:cNvPr>
          <p:cNvSpPr>
            <a:spLocks noGrp="1"/>
          </p:cNvSpPr>
          <p:nvPr>
            <p:ph idx="1"/>
          </p:nvPr>
        </p:nvSpPr>
        <p:spPr>
          <a:xfrm>
            <a:off x="628650" y="1556792"/>
            <a:ext cx="7886700" cy="4620171"/>
          </a:xfrm>
        </p:spPr>
        <p:txBody>
          <a:bodyPr/>
          <a:lstStyle/>
          <a:p>
            <a:pPr>
              <a:lnSpc>
                <a:spcPct val="150000"/>
              </a:lnSpc>
            </a:pPr>
            <a:r>
              <a:rPr lang="zh-CN" altLang="en-US" dirty="0">
                <a:latin typeface="+mn-ea"/>
              </a:rPr>
              <a:t>请在实际生活中找出以下各类问题（各三例）：</a:t>
            </a:r>
            <a:endParaRPr lang="en-US" altLang="zh-CN" dirty="0">
              <a:latin typeface="+mn-ea"/>
            </a:endParaRPr>
          </a:p>
          <a:p>
            <a:pPr lvl="1">
              <a:lnSpc>
                <a:spcPct val="150000"/>
              </a:lnSpc>
            </a:pPr>
            <a:r>
              <a:rPr lang="zh-CN" altLang="en-US" dirty="0">
                <a:latin typeface="+mn-ea"/>
              </a:rPr>
              <a:t>回归</a:t>
            </a:r>
            <a:endParaRPr lang="en-US" altLang="zh-CN" dirty="0">
              <a:latin typeface="+mn-ea"/>
            </a:endParaRPr>
          </a:p>
          <a:p>
            <a:pPr lvl="1">
              <a:lnSpc>
                <a:spcPct val="150000"/>
              </a:lnSpc>
            </a:pPr>
            <a:r>
              <a:rPr lang="zh-CN" altLang="en-US" dirty="0">
                <a:latin typeface="+mn-ea"/>
              </a:rPr>
              <a:t>二分类</a:t>
            </a:r>
            <a:endParaRPr lang="en-US" altLang="zh-CN" dirty="0">
              <a:latin typeface="+mn-ea"/>
            </a:endParaRPr>
          </a:p>
          <a:p>
            <a:pPr lvl="1">
              <a:lnSpc>
                <a:spcPct val="150000"/>
              </a:lnSpc>
            </a:pPr>
            <a:r>
              <a:rPr lang="zh-CN" altLang="en-US" dirty="0">
                <a:latin typeface="+mn-ea"/>
              </a:rPr>
              <a:t>多分类</a:t>
            </a:r>
            <a:endParaRPr lang="en-US" altLang="zh-CN" dirty="0">
              <a:latin typeface="+mn-ea"/>
            </a:endParaRPr>
          </a:p>
          <a:p>
            <a:pPr lvl="1">
              <a:lnSpc>
                <a:spcPct val="150000"/>
              </a:lnSpc>
            </a:pPr>
            <a:r>
              <a:rPr lang="zh-CN" altLang="en-US" dirty="0">
                <a:latin typeface="+mn-ea"/>
              </a:rPr>
              <a:t>聚类</a:t>
            </a:r>
          </a:p>
        </p:txBody>
      </p:sp>
    </p:spTree>
    <p:extLst>
      <p:ext uri="{BB962C8B-B14F-4D97-AF65-F5344CB8AC3E}">
        <p14:creationId xmlns:p14="http://schemas.microsoft.com/office/powerpoint/2010/main" val="1696560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3FE8F9-EDC7-4AD0-A83F-A1561FDC0E8C}"/>
              </a:ext>
            </a:extLst>
          </p:cNvPr>
          <p:cNvSpPr>
            <a:spLocks noGrp="1"/>
          </p:cNvSpPr>
          <p:nvPr>
            <p:ph type="title"/>
          </p:nvPr>
        </p:nvSpPr>
        <p:spPr/>
        <p:txBody>
          <a:bodyPr/>
          <a:lstStyle/>
          <a:p>
            <a:r>
              <a:rPr lang="en-US" altLang="zh-CN" dirty="0" err="1"/>
              <a:t>ChatGPT</a:t>
            </a:r>
            <a:endParaRPr lang="zh-CN" altLang="en-US" dirty="0"/>
          </a:p>
        </p:txBody>
      </p:sp>
      <p:sp>
        <p:nvSpPr>
          <p:cNvPr id="3" name="内容占位符 2">
            <a:extLst>
              <a:ext uri="{FF2B5EF4-FFF2-40B4-BE49-F238E27FC236}">
                <a16:creationId xmlns:a16="http://schemas.microsoft.com/office/drawing/2014/main" id="{3A064F99-96BE-4B50-BE4A-33F30813828C}"/>
              </a:ext>
            </a:extLst>
          </p:cNvPr>
          <p:cNvSpPr>
            <a:spLocks noGrp="1"/>
          </p:cNvSpPr>
          <p:nvPr>
            <p:ph idx="1"/>
          </p:nvPr>
        </p:nvSpPr>
        <p:spPr>
          <a:xfrm>
            <a:off x="323528" y="1268760"/>
            <a:ext cx="8496944" cy="5535488"/>
          </a:xfrm>
        </p:spPr>
        <p:txBody>
          <a:bodyPr>
            <a:normAutofit/>
          </a:bodyPr>
          <a:lstStyle/>
          <a:p>
            <a:pPr marL="342900" marR="0" lvl="0" indent="-342900" algn="l" defTabSz="914400" rtl="0" eaLnBrk="1" fontAlgn="auto" latinLnBrk="0" hangingPunct="1">
              <a:lnSpc>
                <a:spcPct val="150000"/>
              </a:lnSpc>
              <a:spcBef>
                <a:spcPts val="0"/>
              </a:spcBef>
              <a:spcAft>
                <a:spcPts val="0"/>
              </a:spcAft>
              <a:buClrTx/>
              <a:buSzTx/>
              <a:buFont typeface="Arial" pitchFamily="34" charset="0"/>
              <a:buChar char="•"/>
              <a:tabLst/>
              <a:defRPr/>
            </a:pPr>
            <a:r>
              <a:rPr kumimoji="0" lang="en-US" altLang="zh-TW" sz="2800" b="1" i="0" u="none" strike="noStrike" kern="1200" cap="none" spc="0" normalizeH="0" baseline="0" noProof="0" dirty="0" err="1">
                <a:ln>
                  <a:noFill/>
                </a:ln>
                <a:effectLst/>
                <a:uLnTx/>
                <a:uFillTx/>
                <a:latin typeface="Calibri"/>
                <a:ea typeface="新細明體" panose="02020500000000000000" pitchFamily="18" charset="-120"/>
                <a:cs typeface="+mn-cs"/>
              </a:rPr>
              <a:t>ChatGPT</a:t>
            </a:r>
            <a:r>
              <a:rPr kumimoji="0" lang="en-US" altLang="zh-TW" sz="2800" b="1" i="0" u="none" strike="noStrike" kern="1200" cap="none" spc="0" normalizeH="0" baseline="0" noProof="0" dirty="0">
                <a:ln>
                  <a:noFill/>
                </a:ln>
                <a:effectLst/>
                <a:uLnTx/>
                <a:uFillTx/>
                <a:latin typeface="Calibri"/>
                <a:ea typeface="新細明體" panose="02020500000000000000" pitchFamily="18" charset="-120"/>
                <a:cs typeface="+mn-cs"/>
              </a:rPr>
              <a:t> </a:t>
            </a:r>
            <a:r>
              <a:rPr kumimoji="0" lang="zh-CN" altLang="en-US" sz="2800" b="1" i="0" u="none" strike="noStrike" kern="1200" cap="none" spc="0" normalizeH="0" baseline="0" noProof="0" dirty="0">
                <a:ln>
                  <a:noFill/>
                </a:ln>
                <a:effectLst/>
                <a:uLnTx/>
                <a:uFillTx/>
                <a:latin typeface="Calibri"/>
                <a:ea typeface="宋体" panose="02010600030101010101" pitchFamily="2" charset="-122"/>
                <a:cs typeface="+mn-cs"/>
              </a:rPr>
              <a:t>于</a:t>
            </a:r>
            <a:r>
              <a:rPr kumimoji="0" lang="en-US" altLang="zh-TW" sz="2800" b="1" i="0" u="none" strike="noStrike" kern="1200" cap="none" spc="0" normalizeH="0" baseline="0" noProof="0" dirty="0">
                <a:ln>
                  <a:noFill/>
                </a:ln>
                <a:effectLst/>
                <a:uLnTx/>
                <a:uFillTx/>
                <a:latin typeface="Calibri"/>
                <a:ea typeface="新細明體" panose="02020500000000000000" pitchFamily="18" charset="-120"/>
                <a:cs typeface="+mn-cs"/>
              </a:rPr>
              <a:t>2022</a:t>
            </a:r>
            <a:r>
              <a:rPr kumimoji="0" lang="zh-TW" altLang="en-US" sz="2800" b="1" i="0" u="none" strike="noStrike" kern="1200" cap="none" spc="0" normalizeH="0" baseline="0" noProof="0" dirty="0">
                <a:ln>
                  <a:noFill/>
                </a:ln>
                <a:effectLst/>
                <a:uLnTx/>
                <a:uFillTx/>
                <a:latin typeface="Calibri"/>
                <a:ea typeface="新細明體" panose="02020500000000000000" pitchFamily="18" charset="-120"/>
                <a:cs typeface="+mn-cs"/>
              </a:rPr>
              <a:t>年</a:t>
            </a:r>
            <a:r>
              <a:rPr kumimoji="0" lang="en-US" altLang="zh-TW" sz="2800" b="1" i="0" u="none" strike="noStrike" kern="1200" cap="none" spc="0" normalizeH="0" baseline="0" noProof="0" dirty="0">
                <a:ln>
                  <a:noFill/>
                </a:ln>
                <a:effectLst/>
                <a:uLnTx/>
                <a:uFillTx/>
                <a:latin typeface="Calibri"/>
                <a:ea typeface="新細明體" panose="02020500000000000000" pitchFamily="18" charset="-120"/>
                <a:cs typeface="+mn-cs"/>
              </a:rPr>
              <a:t>11</a:t>
            </a:r>
            <a:r>
              <a:rPr kumimoji="0" lang="zh-TW" altLang="en-US" sz="2800" b="1" i="0" u="none" strike="noStrike" kern="1200" cap="none" spc="0" normalizeH="0" baseline="0" noProof="0" dirty="0">
                <a:ln>
                  <a:noFill/>
                </a:ln>
                <a:effectLst/>
                <a:uLnTx/>
                <a:uFillTx/>
                <a:latin typeface="Calibri"/>
                <a:ea typeface="新細明體" panose="02020500000000000000" pitchFamily="18" charset="-120"/>
                <a:cs typeface="+mn-cs"/>
              </a:rPr>
              <a:t>月</a:t>
            </a:r>
            <a:r>
              <a:rPr kumimoji="0" lang="zh-CN" altLang="en-US" sz="2800" b="1" i="0" u="none" strike="noStrike" kern="1200" cap="none" spc="0" normalizeH="0" baseline="0" noProof="0" dirty="0">
                <a:ln>
                  <a:noFill/>
                </a:ln>
                <a:effectLst/>
                <a:uLnTx/>
                <a:uFillTx/>
                <a:latin typeface="Calibri"/>
                <a:ea typeface="宋体" panose="02010600030101010101" pitchFamily="2" charset="-122"/>
                <a:cs typeface="+mn-cs"/>
              </a:rPr>
              <a:t>发布，</a:t>
            </a:r>
            <a:r>
              <a:rPr kumimoji="0" lang="zh-TW" altLang="en-US" sz="2800" b="1" i="0" u="none" strike="noStrike" kern="1200" cap="none" spc="0" normalizeH="0" baseline="0" noProof="0" dirty="0">
                <a:ln>
                  <a:noFill/>
                </a:ln>
                <a:effectLst/>
                <a:uLnTx/>
                <a:uFillTx/>
                <a:latin typeface="Calibri"/>
                <a:ea typeface="新細明體" panose="02020500000000000000" pitchFamily="18" charset="-120"/>
                <a:cs typeface="+mn-cs"/>
              </a:rPr>
              <a:t>上</a:t>
            </a:r>
            <a:r>
              <a:rPr kumimoji="0" lang="zh-CN" altLang="en-US" sz="2800" b="1" i="0" u="none" strike="noStrike" kern="1200" cap="none" spc="0" normalizeH="0" baseline="0" noProof="0" dirty="0">
                <a:ln>
                  <a:noFill/>
                </a:ln>
                <a:effectLst/>
                <a:uLnTx/>
                <a:uFillTx/>
                <a:latin typeface="Calibri"/>
                <a:ea typeface="宋体" panose="02010600030101010101" pitchFamily="2" charset="-122"/>
                <a:cs typeface="+mn-cs"/>
              </a:rPr>
              <a:t>线 </a:t>
            </a:r>
            <a:r>
              <a:rPr kumimoji="0" lang="en-US" altLang="zh-TW" sz="2800" b="1" i="0" u="none" strike="noStrike" kern="1200" cap="none" spc="0" normalizeH="0" baseline="0" noProof="0" dirty="0">
                <a:ln>
                  <a:noFill/>
                </a:ln>
                <a:effectLst/>
                <a:uLnTx/>
                <a:uFillTx/>
                <a:latin typeface="Calibri"/>
                <a:ea typeface="新細明體" panose="02020500000000000000" pitchFamily="18" charset="-120"/>
                <a:cs typeface="+mn-cs"/>
              </a:rPr>
              <a:t>5 </a:t>
            </a:r>
            <a:r>
              <a:rPr kumimoji="0" lang="zh-TW" altLang="en-US" sz="2800" b="1" i="0" u="none" strike="noStrike" kern="1200" cap="none" spc="0" normalizeH="0" baseline="0" noProof="0" dirty="0">
                <a:ln>
                  <a:noFill/>
                </a:ln>
                <a:effectLst/>
                <a:uLnTx/>
                <a:uFillTx/>
                <a:latin typeface="Calibri"/>
                <a:ea typeface="新細明體" panose="02020500000000000000" pitchFamily="18" charset="-120"/>
                <a:cs typeface="+mn-cs"/>
              </a:rPr>
              <a:t>天</a:t>
            </a:r>
            <a:r>
              <a:rPr kumimoji="0" lang="zh-CN" altLang="en-US" sz="2800" b="1" i="0" u="none" strike="noStrike" kern="1200" cap="none" spc="0" normalizeH="0" baseline="0" noProof="0" dirty="0">
                <a:ln>
                  <a:noFill/>
                </a:ln>
                <a:effectLst/>
                <a:uLnTx/>
                <a:uFillTx/>
                <a:latin typeface="Calibri"/>
                <a:ea typeface="宋体" panose="02010600030101010101" pitchFamily="2" charset="-122"/>
                <a:cs typeface="+mn-cs"/>
              </a:rPr>
              <a:t>后</a:t>
            </a:r>
            <a:r>
              <a:rPr kumimoji="0" lang="zh-TW" altLang="en-US" sz="2800" b="1" i="0" u="none" strike="noStrike" kern="1200" cap="none" spc="0" normalizeH="0" baseline="0" noProof="0" dirty="0">
                <a:ln>
                  <a:noFill/>
                </a:ln>
                <a:effectLst/>
                <a:uLnTx/>
                <a:uFillTx/>
                <a:latin typeface="Calibri"/>
                <a:ea typeface="新細明體" panose="02020500000000000000" pitchFamily="18" charset="-120"/>
                <a:cs typeface="+mn-cs"/>
              </a:rPr>
              <a:t>已有</a:t>
            </a:r>
            <a:r>
              <a:rPr kumimoji="0" lang="en-US" altLang="zh-TW" sz="2800" b="1" i="0" u="none" strike="noStrike" kern="1200" cap="none" spc="0" normalizeH="0" baseline="0" noProof="0" dirty="0">
                <a:ln>
                  <a:noFill/>
                </a:ln>
                <a:effectLst/>
                <a:uLnTx/>
                <a:uFillTx/>
                <a:latin typeface="Calibri"/>
                <a:ea typeface="新細明體" panose="02020500000000000000" pitchFamily="18" charset="-120"/>
                <a:cs typeface="+mn-cs"/>
              </a:rPr>
              <a:t>100</a:t>
            </a:r>
            <a:r>
              <a:rPr kumimoji="0" lang="zh-CN" altLang="en-US" sz="2800" b="1" i="0" u="none" strike="noStrike" kern="1200" cap="none" spc="0" normalizeH="0" baseline="0" noProof="0" dirty="0">
                <a:ln>
                  <a:noFill/>
                </a:ln>
                <a:effectLst/>
                <a:uLnTx/>
                <a:uFillTx/>
                <a:latin typeface="Calibri"/>
                <a:ea typeface="宋体" panose="02010600030101010101" pitchFamily="2" charset="-122"/>
                <a:cs typeface="+mn-cs"/>
              </a:rPr>
              <a:t>万</a:t>
            </a:r>
            <a:r>
              <a:rPr kumimoji="0" lang="zh-TW" altLang="en-US" sz="2800" b="1" i="0" u="none" strike="noStrike" kern="1200" cap="none" spc="0" normalizeH="0" baseline="0" noProof="0" dirty="0">
                <a:ln>
                  <a:noFill/>
                </a:ln>
                <a:effectLst/>
                <a:uLnTx/>
                <a:uFillTx/>
                <a:latin typeface="Calibri"/>
                <a:ea typeface="新細明體" panose="02020500000000000000" pitchFamily="18" charset="-120"/>
                <a:cs typeface="+mn-cs"/>
              </a:rPr>
              <a:t>使用者</a:t>
            </a:r>
            <a:r>
              <a:rPr kumimoji="0" lang="zh-CN" altLang="en-US" sz="2800" b="1" i="0" u="none" strike="noStrike" kern="1200" cap="none" spc="0" normalizeH="0" baseline="0" noProof="0" dirty="0">
                <a:ln>
                  <a:noFill/>
                </a:ln>
                <a:effectLst/>
                <a:uLnTx/>
                <a:uFillTx/>
                <a:latin typeface="Calibri"/>
                <a:ea typeface="宋体" panose="02010600030101010101" pitchFamily="2" charset="-122"/>
                <a:cs typeface="+mn-cs"/>
              </a:rPr>
              <a:t>，</a:t>
            </a:r>
            <a:r>
              <a:rPr kumimoji="0" lang="zh-TW" altLang="en-US" sz="2800" b="1" i="0" u="none" strike="noStrike" kern="1200" cap="none" spc="0" normalizeH="0" baseline="0" noProof="0" dirty="0">
                <a:ln>
                  <a:noFill/>
                </a:ln>
                <a:effectLst/>
                <a:uLnTx/>
                <a:uFillTx/>
                <a:latin typeface="Calibri"/>
                <a:ea typeface="新細明體" panose="02020500000000000000" pitchFamily="18" charset="-120"/>
                <a:cs typeface="+mn-cs"/>
              </a:rPr>
              <a:t>上</a:t>
            </a:r>
            <a:r>
              <a:rPr kumimoji="0" lang="zh-CN" altLang="en-US" sz="2800" b="1" i="0" u="none" strike="noStrike" kern="1200" cap="none" spc="0" normalizeH="0" baseline="0" noProof="0" dirty="0">
                <a:ln>
                  <a:noFill/>
                </a:ln>
                <a:effectLst/>
                <a:uLnTx/>
                <a:uFillTx/>
                <a:latin typeface="Calibri"/>
                <a:ea typeface="宋体" panose="02010600030101010101" pitchFamily="2" charset="-122"/>
                <a:cs typeface="+mn-cs"/>
              </a:rPr>
              <a:t>线 </a:t>
            </a:r>
            <a:r>
              <a:rPr kumimoji="0" lang="en-US" altLang="zh-CN" sz="2800" b="1" i="0" u="none" strike="noStrike" kern="1200" cap="none" spc="0" normalizeH="0" baseline="0" noProof="0" dirty="0">
                <a:ln>
                  <a:noFill/>
                </a:ln>
                <a:solidFill>
                  <a:srgbClr val="FF0000"/>
                </a:solidFill>
                <a:effectLst/>
                <a:uLnTx/>
                <a:uFillTx/>
                <a:latin typeface="Calibri"/>
                <a:ea typeface="宋体" panose="02010600030101010101" pitchFamily="2" charset="-122"/>
                <a:cs typeface="+mn-cs"/>
              </a:rPr>
              <a:t>2 </a:t>
            </a:r>
            <a:r>
              <a:rPr kumimoji="0" lang="zh-CN" altLang="en-US" sz="2800" b="1" i="0" u="none" strike="noStrike" kern="1200" cap="none" spc="0" normalizeH="0" baseline="0" noProof="0" dirty="0">
                <a:ln>
                  <a:noFill/>
                </a:ln>
                <a:solidFill>
                  <a:srgbClr val="FF0000"/>
                </a:solidFill>
                <a:effectLst/>
                <a:uLnTx/>
                <a:uFillTx/>
                <a:latin typeface="Calibri"/>
                <a:ea typeface="宋体" panose="02010600030101010101" pitchFamily="2" charset="-122"/>
                <a:cs typeface="+mn-cs"/>
              </a:rPr>
              <a:t>个月</a:t>
            </a:r>
            <a:r>
              <a:rPr kumimoji="0" lang="zh-CN" altLang="en-US" sz="2800" b="1" i="0" u="none" strike="noStrike" kern="1200" cap="none" spc="0" normalizeH="0" baseline="0" noProof="0" dirty="0">
                <a:ln>
                  <a:noFill/>
                </a:ln>
                <a:effectLst/>
                <a:uLnTx/>
                <a:uFillTx/>
                <a:latin typeface="Calibri"/>
                <a:ea typeface="宋体" panose="02010600030101010101" pitchFamily="2" charset="-122"/>
                <a:cs typeface="+mn-cs"/>
              </a:rPr>
              <a:t>后</a:t>
            </a:r>
            <a:r>
              <a:rPr kumimoji="0" lang="zh-TW" altLang="en-US" sz="2800" b="1" i="0" u="none" strike="noStrike" kern="1200" cap="none" spc="0" normalizeH="0" baseline="0" noProof="0" dirty="0">
                <a:ln>
                  <a:noFill/>
                </a:ln>
                <a:effectLst/>
                <a:uLnTx/>
                <a:uFillTx/>
                <a:latin typeface="Calibri"/>
                <a:ea typeface="新細明體" panose="02020500000000000000" pitchFamily="18" charset="-120"/>
                <a:cs typeface="+mn-cs"/>
              </a:rPr>
              <a:t>已有上</a:t>
            </a:r>
            <a:r>
              <a:rPr kumimoji="0" lang="zh-CN" altLang="en-US" sz="2800" b="1" i="0" u="none" strike="noStrike" kern="1200" cap="none" spc="0" normalizeH="0" baseline="0" noProof="0" dirty="0">
                <a:ln>
                  <a:noFill/>
                </a:ln>
                <a:effectLst/>
                <a:uLnTx/>
                <a:uFillTx/>
                <a:latin typeface="Calibri"/>
                <a:ea typeface="宋体" panose="02010600030101010101" pitchFamily="2" charset="-122"/>
                <a:cs typeface="+mn-cs"/>
              </a:rPr>
              <a:t>亿</a:t>
            </a:r>
            <a:r>
              <a:rPr kumimoji="0" lang="zh-TW" altLang="en-US" sz="2800" b="1" i="0" u="none" strike="noStrike" kern="1200" cap="none" spc="0" normalizeH="0" baseline="0" noProof="0" dirty="0">
                <a:ln>
                  <a:noFill/>
                </a:ln>
                <a:effectLst/>
                <a:uLnTx/>
                <a:uFillTx/>
                <a:latin typeface="Calibri"/>
                <a:ea typeface="新細明體" panose="02020500000000000000" pitchFamily="18" charset="-120"/>
                <a:cs typeface="+mn-cs"/>
              </a:rPr>
              <a:t>使用者</a:t>
            </a:r>
            <a:r>
              <a:rPr kumimoji="0" lang="zh-CN" altLang="en-US" sz="2800" b="1" i="0" u="none" strike="noStrike" kern="1200" cap="none" spc="0" normalizeH="0" baseline="0" noProof="0" dirty="0">
                <a:ln>
                  <a:noFill/>
                </a:ln>
                <a:effectLst/>
                <a:uLnTx/>
                <a:uFillTx/>
                <a:latin typeface="Calibri"/>
                <a:ea typeface="宋体" panose="02010600030101010101" pitchFamily="2" charset="-122"/>
                <a:cs typeface="+mn-cs"/>
              </a:rPr>
              <a:t>。</a:t>
            </a:r>
            <a:r>
              <a:rPr kumimoji="0" lang="zh-CN" altLang="en-US" sz="2800" b="1" i="0" u="none" strike="noStrike" kern="1200" cap="none" spc="0" normalizeH="0" baseline="0" noProof="0" dirty="0">
                <a:ln>
                  <a:noFill/>
                </a:ln>
                <a:effectLst/>
                <a:uLnTx/>
                <a:uFillTx/>
                <a:latin typeface="Helvetica Neue"/>
                <a:ea typeface="宋体" panose="02010600030101010101" pitchFamily="2" charset="-122"/>
                <a:cs typeface="+mn-cs"/>
              </a:rPr>
              <a:t>移动电话、互联网与 </a:t>
            </a:r>
            <a:r>
              <a:rPr kumimoji="0" lang="en-US" altLang="zh-CN" sz="2800" b="1" i="0" u="none" strike="noStrike" kern="1200" cap="none" spc="0" normalizeH="0" baseline="0" noProof="0" dirty="0">
                <a:ln>
                  <a:noFill/>
                </a:ln>
                <a:effectLst/>
                <a:uLnTx/>
                <a:uFillTx/>
                <a:latin typeface="Helvetica Neue"/>
                <a:ea typeface="宋体" panose="02010600030101010101" pitchFamily="2" charset="-122"/>
                <a:cs typeface="+mn-cs"/>
              </a:rPr>
              <a:t>Facebook </a:t>
            </a:r>
            <a:r>
              <a:rPr kumimoji="0" lang="zh-CN" altLang="en-US" sz="2800" b="1" i="0" u="none" strike="noStrike" kern="1200" cap="none" spc="0" normalizeH="0" baseline="0" noProof="0" dirty="0">
                <a:ln>
                  <a:noFill/>
                </a:ln>
                <a:effectLst/>
                <a:uLnTx/>
                <a:uFillTx/>
                <a:latin typeface="Helvetica Neue"/>
                <a:ea typeface="宋体" panose="02010600030101010101" pitchFamily="2" charset="-122"/>
                <a:cs typeface="+mn-cs"/>
              </a:rPr>
              <a:t>分别用了</a:t>
            </a:r>
            <a:r>
              <a:rPr kumimoji="0" lang="en-US" altLang="zh-CN" sz="2800" b="1" i="0" u="none" strike="noStrike" kern="1200" cap="none" spc="0" normalizeH="0" baseline="0" noProof="0" dirty="0">
                <a:ln>
                  <a:noFill/>
                </a:ln>
                <a:effectLst/>
                <a:uLnTx/>
                <a:uFillTx/>
                <a:latin typeface="Helvetica Neue"/>
                <a:ea typeface="宋体" panose="02010600030101010101" pitchFamily="2" charset="-122"/>
                <a:cs typeface="+mn-cs"/>
              </a:rPr>
              <a:t>16</a:t>
            </a:r>
            <a:r>
              <a:rPr kumimoji="0" lang="zh-CN" altLang="en-US" sz="2800" b="1" i="0" u="none" strike="noStrike" kern="1200" cap="none" spc="0" normalizeH="0" baseline="0" noProof="0" dirty="0">
                <a:ln>
                  <a:noFill/>
                </a:ln>
                <a:effectLst/>
                <a:uLnTx/>
                <a:uFillTx/>
                <a:latin typeface="Helvetica Neue"/>
                <a:ea typeface="宋体" panose="02010600030101010101" pitchFamily="2" charset="-122"/>
                <a:cs typeface="+mn-cs"/>
              </a:rPr>
              <a:t>年、</a:t>
            </a:r>
            <a:r>
              <a:rPr kumimoji="0" lang="en-US" altLang="zh-CN" sz="2800" b="1" i="0" u="none" strike="noStrike" kern="1200" cap="none" spc="0" normalizeH="0" baseline="0" noProof="0" dirty="0">
                <a:ln>
                  <a:noFill/>
                </a:ln>
                <a:effectLst/>
                <a:uLnTx/>
                <a:uFillTx/>
                <a:latin typeface="Helvetica Neue"/>
                <a:ea typeface="宋体" panose="02010600030101010101" pitchFamily="2" charset="-122"/>
                <a:cs typeface="+mn-cs"/>
              </a:rPr>
              <a:t>7</a:t>
            </a:r>
            <a:r>
              <a:rPr kumimoji="0" lang="zh-CN" altLang="en-US" sz="2800" b="1" i="0" u="none" strike="noStrike" kern="1200" cap="none" spc="0" normalizeH="0" baseline="0" noProof="0" dirty="0">
                <a:ln>
                  <a:noFill/>
                </a:ln>
                <a:effectLst/>
                <a:uLnTx/>
                <a:uFillTx/>
                <a:latin typeface="Helvetica Neue"/>
                <a:ea typeface="宋体" panose="02010600030101010101" pitchFamily="2" charset="-122"/>
                <a:cs typeface="+mn-cs"/>
              </a:rPr>
              <a:t>年与</a:t>
            </a:r>
            <a:r>
              <a:rPr kumimoji="0" lang="en-US" altLang="zh-CN" sz="2800" b="1" i="0" u="none" strike="noStrike" kern="1200" cap="none" spc="0" normalizeH="0" baseline="0" noProof="0" dirty="0">
                <a:ln>
                  <a:noFill/>
                </a:ln>
                <a:effectLst/>
                <a:uLnTx/>
                <a:uFillTx/>
                <a:latin typeface="Helvetica Neue"/>
                <a:ea typeface="宋体" panose="02010600030101010101" pitchFamily="2" charset="-122"/>
                <a:cs typeface="+mn-cs"/>
              </a:rPr>
              <a:t>4</a:t>
            </a:r>
            <a:r>
              <a:rPr kumimoji="0" lang="zh-CN" altLang="en-US" sz="2800" b="1" i="0" u="none" strike="noStrike" kern="1200" cap="none" spc="0" normalizeH="0" baseline="0" noProof="0" dirty="0">
                <a:ln>
                  <a:noFill/>
                </a:ln>
                <a:effectLst/>
                <a:uLnTx/>
                <a:uFillTx/>
                <a:latin typeface="Helvetica Neue"/>
                <a:ea typeface="宋体" panose="02010600030101010101" pitchFamily="2" charset="-122"/>
                <a:cs typeface="+mn-cs"/>
              </a:rPr>
              <a:t>年半才达到</a:t>
            </a:r>
            <a:r>
              <a:rPr kumimoji="0" lang="en-US" altLang="zh-CN" sz="2800" b="1" i="0" u="none" strike="noStrike" kern="1200" cap="none" spc="0" normalizeH="0" baseline="0" noProof="0" dirty="0">
                <a:ln>
                  <a:noFill/>
                </a:ln>
                <a:effectLst/>
                <a:uLnTx/>
                <a:uFillTx/>
                <a:latin typeface="Helvetica Neue"/>
                <a:ea typeface="宋体" panose="02010600030101010101" pitchFamily="2" charset="-122"/>
                <a:cs typeface="+mn-cs"/>
              </a:rPr>
              <a:t>1</a:t>
            </a:r>
            <a:r>
              <a:rPr kumimoji="0" lang="zh-CN" altLang="en-US" sz="2800" b="1" i="0" u="none" strike="noStrike" kern="1200" cap="none" spc="0" normalizeH="0" baseline="0" noProof="0" dirty="0">
                <a:ln>
                  <a:noFill/>
                </a:ln>
                <a:effectLst/>
                <a:uLnTx/>
                <a:uFillTx/>
                <a:latin typeface="Helvetica Neue"/>
                <a:ea typeface="宋体" panose="02010600030101010101" pitchFamily="2" charset="-122"/>
                <a:cs typeface="+mn-cs"/>
              </a:rPr>
              <a:t>个亿的用户量。</a:t>
            </a:r>
            <a:endParaRPr kumimoji="0" lang="zh-CN" altLang="en-US" sz="2800" b="1" i="0" u="none" strike="noStrike" kern="1200" cap="none" spc="0" normalizeH="0" baseline="0" noProof="0" dirty="0">
              <a:ln>
                <a:noFill/>
              </a:ln>
              <a:effectLst/>
              <a:uLnTx/>
              <a:uFillTx/>
              <a:latin typeface="Calibri"/>
              <a:ea typeface="宋体" panose="02010600030101010101" pitchFamily="2" charset="-122"/>
              <a:cs typeface="+mn-cs"/>
            </a:endParaRPr>
          </a:p>
          <a:p>
            <a:r>
              <a:rPr lang="en-US" altLang="zh-CN" sz="2800" dirty="0">
                <a:hlinkClick r:id="rId2"/>
              </a:rPr>
              <a:t>https://chatgpt.com/</a:t>
            </a:r>
            <a:endParaRPr lang="en-US" altLang="zh-CN" sz="2800" dirty="0"/>
          </a:p>
          <a:p>
            <a:endParaRPr lang="en-US" altLang="zh-CN" sz="2800" dirty="0"/>
          </a:p>
          <a:p>
            <a:endParaRPr lang="en-US" altLang="zh-CN" sz="2800" dirty="0"/>
          </a:p>
          <a:p>
            <a:r>
              <a:rPr lang="en-US" altLang="zh-CN" sz="2800" dirty="0" err="1"/>
              <a:t>ChatGPT</a:t>
            </a:r>
            <a:r>
              <a:rPr lang="zh-CN" altLang="en-US" sz="2800" dirty="0"/>
              <a:t>学习网站：</a:t>
            </a:r>
            <a:endParaRPr lang="en-US" altLang="zh-CN" sz="2800" dirty="0"/>
          </a:p>
          <a:p>
            <a:pPr marL="0" indent="0">
              <a:buNone/>
            </a:pPr>
            <a:r>
              <a:rPr lang="en-US" altLang="zh-CN" sz="2000" dirty="0">
                <a:hlinkClick r:id="rId3"/>
              </a:rPr>
              <a:t>https://www.bookai.top/</a:t>
            </a:r>
            <a:r>
              <a:rPr lang="en-US" altLang="zh-CN" sz="2000" dirty="0"/>
              <a:t> </a:t>
            </a:r>
          </a:p>
        </p:txBody>
      </p:sp>
      <p:pic>
        <p:nvPicPr>
          <p:cNvPr id="5" name="图片 4">
            <a:extLst>
              <a:ext uri="{FF2B5EF4-FFF2-40B4-BE49-F238E27FC236}">
                <a16:creationId xmlns:a16="http://schemas.microsoft.com/office/drawing/2014/main" id="{7E49C897-0766-4A13-A4F1-3A300C3EAED7}"/>
              </a:ext>
            </a:extLst>
          </p:cNvPr>
          <p:cNvPicPr>
            <a:picLocks noChangeAspect="1"/>
          </p:cNvPicPr>
          <p:nvPr/>
        </p:nvPicPr>
        <p:blipFill rotWithShape="1">
          <a:blip r:embed="rId4"/>
          <a:srcRect l="16926" t="10800" b="5201"/>
          <a:stretch/>
        </p:blipFill>
        <p:spPr>
          <a:xfrm>
            <a:off x="3894590" y="3861048"/>
            <a:ext cx="5240137" cy="2980372"/>
          </a:xfrm>
          <a:prstGeom prst="rect">
            <a:avLst/>
          </a:prstGeom>
        </p:spPr>
      </p:pic>
    </p:spTree>
    <p:extLst>
      <p:ext uri="{BB962C8B-B14F-4D97-AF65-F5344CB8AC3E}">
        <p14:creationId xmlns:p14="http://schemas.microsoft.com/office/powerpoint/2010/main" val="14911007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786473-5733-4963-AEA8-7D4F0FE3FA63}"/>
              </a:ext>
            </a:extLst>
          </p:cNvPr>
          <p:cNvSpPr>
            <a:spLocks noGrp="1"/>
          </p:cNvSpPr>
          <p:nvPr>
            <p:ph type="title"/>
          </p:nvPr>
        </p:nvSpPr>
        <p:spPr>
          <a:xfrm>
            <a:off x="457200" y="6124"/>
            <a:ext cx="8229600" cy="725713"/>
          </a:xfrm>
        </p:spPr>
        <p:txBody>
          <a:bodyPr>
            <a:normAutofit fontScale="90000"/>
          </a:bodyPr>
          <a:lstStyle/>
          <a:p>
            <a:r>
              <a:rPr lang="zh-CN" altLang="en-US" dirty="0"/>
              <a:t>什么是</a:t>
            </a:r>
            <a:r>
              <a:rPr lang="zh-CN" altLang="en-US" b="1" dirty="0">
                <a:solidFill>
                  <a:srgbClr val="FF0000"/>
                </a:solidFill>
              </a:rPr>
              <a:t>人工</a:t>
            </a:r>
            <a:r>
              <a:rPr lang="zh-CN" altLang="en-US" b="1" dirty="0">
                <a:solidFill>
                  <a:srgbClr val="0070C0"/>
                </a:solidFill>
              </a:rPr>
              <a:t>智能</a:t>
            </a:r>
            <a:r>
              <a:rPr lang="zh-CN" altLang="en-US" dirty="0"/>
              <a:t>？</a:t>
            </a:r>
          </a:p>
        </p:txBody>
      </p:sp>
      <p:sp>
        <p:nvSpPr>
          <p:cNvPr id="3" name="内容占位符 2">
            <a:extLst>
              <a:ext uri="{FF2B5EF4-FFF2-40B4-BE49-F238E27FC236}">
                <a16:creationId xmlns:a16="http://schemas.microsoft.com/office/drawing/2014/main" id="{8E9FEF09-0D39-425D-AEF6-8CAB84EE28D8}"/>
              </a:ext>
            </a:extLst>
          </p:cNvPr>
          <p:cNvSpPr>
            <a:spLocks noGrp="1"/>
          </p:cNvSpPr>
          <p:nvPr>
            <p:ph idx="1"/>
          </p:nvPr>
        </p:nvSpPr>
        <p:spPr>
          <a:xfrm>
            <a:off x="71500" y="874487"/>
            <a:ext cx="9001000" cy="5977389"/>
          </a:xfrm>
        </p:spPr>
        <p:txBody>
          <a:bodyPr>
            <a:normAutofit fontScale="92500" lnSpcReduction="10000"/>
          </a:bodyPr>
          <a:lstStyle/>
          <a:p>
            <a:pPr marL="0" indent="0">
              <a:lnSpc>
                <a:spcPct val="150000"/>
              </a:lnSpc>
              <a:buNone/>
            </a:pPr>
            <a:r>
              <a:rPr lang="en-US" altLang="zh-CN" b="1" dirty="0">
                <a:solidFill>
                  <a:srgbClr val="FF0000"/>
                </a:solidFill>
              </a:rPr>
              <a:t>Artificial</a:t>
            </a:r>
            <a:r>
              <a:rPr lang="en-US" altLang="zh-CN" b="1" dirty="0"/>
              <a:t> </a:t>
            </a:r>
            <a:r>
              <a:rPr lang="en-US" altLang="zh-CN" b="1" dirty="0">
                <a:solidFill>
                  <a:srgbClr val="0070C0"/>
                </a:solidFill>
              </a:rPr>
              <a:t>Intelligence</a:t>
            </a:r>
            <a:r>
              <a:rPr lang="en-US" altLang="zh-CN" b="1" dirty="0"/>
              <a:t> </a:t>
            </a:r>
            <a:r>
              <a:rPr lang="en-US" altLang="zh-CN" dirty="0"/>
              <a:t>(</a:t>
            </a:r>
            <a:r>
              <a:rPr lang="en-US" altLang="zh-CN" b="1" dirty="0"/>
              <a:t>AI</a:t>
            </a:r>
            <a:r>
              <a:rPr lang="en-US" altLang="zh-CN" dirty="0"/>
              <a:t>) </a:t>
            </a:r>
          </a:p>
          <a:p>
            <a:pPr>
              <a:lnSpc>
                <a:spcPct val="150000"/>
              </a:lnSpc>
            </a:pPr>
            <a:r>
              <a:rPr lang="en-US" altLang="zh-CN" dirty="0"/>
              <a:t>in its broadest sense, is </a:t>
            </a:r>
            <a:r>
              <a:rPr lang="en-US" altLang="zh-CN" b="1" dirty="0">
                <a:solidFill>
                  <a:srgbClr val="0070C0"/>
                </a:solidFill>
              </a:rPr>
              <a:t>intelligence</a:t>
            </a:r>
            <a:r>
              <a:rPr lang="en-US" altLang="zh-CN" b="1" dirty="0"/>
              <a:t> exhibited by </a:t>
            </a:r>
            <a:r>
              <a:rPr lang="en-US" altLang="zh-CN" b="1" dirty="0">
                <a:solidFill>
                  <a:srgbClr val="FF0000"/>
                </a:solidFill>
              </a:rPr>
              <a:t>machines</a:t>
            </a:r>
            <a:r>
              <a:rPr lang="en-US" altLang="zh-CN" dirty="0"/>
              <a:t>, particularly computer systems. It is a field of research in computer science that develops and studies methods and software that enable machines to </a:t>
            </a:r>
            <a:r>
              <a:rPr lang="en-US" altLang="zh-CN" dirty="0">
                <a:solidFill>
                  <a:srgbClr val="00B050"/>
                </a:solidFill>
              </a:rPr>
              <a:t>perceive their environment and use learning and intelligence to take actions that maximize their chances of achieving defined goals</a:t>
            </a:r>
            <a:r>
              <a:rPr lang="en-US" altLang="zh-CN" dirty="0"/>
              <a:t>.</a:t>
            </a:r>
          </a:p>
          <a:p>
            <a:pPr marL="0" indent="0" algn="r">
              <a:lnSpc>
                <a:spcPct val="150000"/>
              </a:lnSpc>
              <a:buNone/>
            </a:pPr>
            <a:r>
              <a:rPr lang="en-US" altLang="zh-CN" sz="2400" dirty="0">
                <a:hlinkClick r:id="rId2"/>
              </a:rPr>
              <a:t>https://en.wikipedia.org/wiki/Artificial_intelligence</a:t>
            </a:r>
            <a:r>
              <a:rPr lang="en-US" altLang="zh-CN" sz="2400" dirty="0"/>
              <a:t> </a:t>
            </a:r>
          </a:p>
        </p:txBody>
      </p:sp>
    </p:spTree>
    <p:extLst>
      <p:ext uri="{BB962C8B-B14F-4D97-AF65-F5344CB8AC3E}">
        <p14:creationId xmlns:p14="http://schemas.microsoft.com/office/powerpoint/2010/main" val="31566273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59A0FE4C-9362-4787-B475-ECC17F3D5728}"/>
              </a:ext>
            </a:extLst>
          </p:cNvPr>
          <p:cNvPicPr>
            <a:picLocks noChangeAspect="1"/>
          </p:cNvPicPr>
          <p:nvPr/>
        </p:nvPicPr>
        <p:blipFill>
          <a:blip r:embed="rId3"/>
          <a:stretch>
            <a:fillRect/>
          </a:stretch>
        </p:blipFill>
        <p:spPr>
          <a:xfrm>
            <a:off x="0" y="274614"/>
            <a:ext cx="9144000" cy="6034706"/>
          </a:xfrm>
          <a:prstGeom prst="rect">
            <a:avLst/>
          </a:prstGeom>
        </p:spPr>
      </p:pic>
      <p:sp>
        <p:nvSpPr>
          <p:cNvPr id="3" name="文本框 2">
            <a:extLst>
              <a:ext uri="{FF2B5EF4-FFF2-40B4-BE49-F238E27FC236}">
                <a16:creationId xmlns:a16="http://schemas.microsoft.com/office/drawing/2014/main" id="{F6DF4588-165A-4969-9CC6-17D19CB743DC}"/>
              </a:ext>
            </a:extLst>
          </p:cNvPr>
          <p:cNvSpPr txBox="1"/>
          <p:nvPr/>
        </p:nvSpPr>
        <p:spPr>
          <a:xfrm>
            <a:off x="2627784" y="6402110"/>
            <a:ext cx="6515502" cy="369332"/>
          </a:xfrm>
          <a:prstGeom prst="rect">
            <a:avLst/>
          </a:prstGeom>
          <a:noFill/>
        </p:spPr>
        <p:txBody>
          <a:bodyPr wrap="none" rtlCol="0">
            <a:spAutoFit/>
          </a:bodyPr>
          <a:lstStyle/>
          <a:p>
            <a:r>
              <a:rPr lang="en-US" altLang="zh-CN" sz="1800" b="0" i="0" dirty="0">
                <a:solidFill>
                  <a:srgbClr val="0070C0"/>
                </a:solidFill>
                <a:effectLst/>
                <a:latin typeface="-apple-system"/>
              </a:rPr>
              <a:t>A system is rational if it does the "right thing," given what it knows.</a:t>
            </a:r>
            <a:r>
              <a:rPr lang="en-US" altLang="zh-CN" dirty="0">
                <a:solidFill>
                  <a:srgbClr val="0070C0"/>
                </a:solidFill>
                <a:latin typeface="-apple-system"/>
              </a:rPr>
              <a:t> </a:t>
            </a:r>
            <a:endParaRPr lang="zh-CN" altLang="en-US" dirty="0">
              <a:solidFill>
                <a:srgbClr val="0070C0"/>
              </a:solidFill>
              <a:latin typeface="-apple-system"/>
            </a:endParaRPr>
          </a:p>
        </p:txBody>
      </p:sp>
    </p:spTree>
    <p:extLst>
      <p:ext uri="{BB962C8B-B14F-4D97-AF65-F5344CB8AC3E}">
        <p14:creationId xmlns:p14="http://schemas.microsoft.com/office/powerpoint/2010/main" val="387067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1BFE42-AC53-4236-B994-A8FBDCABD671}"/>
              </a:ext>
            </a:extLst>
          </p:cNvPr>
          <p:cNvSpPr>
            <a:spLocks noGrp="1"/>
          </p:cNvSpPr>
          <p:nvPr>
            <p:ph type="title"/>
          </p:nvPr>
        </p:nvSpPr>
        <p:spPr>
          <a:xfrm>
            <a:off x="457200" y="-3303"/>
            <a:ext cx="8229600" cy="1143000"/>
          </a:xfrm>
        </p:spPr>
        <p:txBody>
          <a:bodyPr/>
          <a:lstStyle/>
          <a:p>
            <a:r>
              <a:rPr lang="zh-CN" altLang="en-US" dirty="0"/>
              <a:t>人工智能简史（</a:t>
            </a:r>
            <a:r>
              <a:rPr lang="en-US" altLang="zh-CN" dirty="0"/>
              <a:t>~1956</a:t>
            </a:r>
            <a:r>
              <a:rPr lang="zh-CN" altLang="en-US" dirty="0"/>
              <a:t>）</a:t>
            </a:r>
          </a:p>
        </p:txBody>
      </p:sp>
      <p:sp>
        <p:nvSpPr>
          <p:cNvPr id="3" name="内容占位符 2">
            <a:extLst>
              <a:ext uri="{FF2B5EF4-FFF2-40B4-BE49-F238E27FC236}">
                <a16:creationId xmlns:a16="http://schemas.microsoft.com/office/drawing/2014/main" id="{5D82535F-8D76-4AE4-A08E-22F7EB6342B8}"/>
              </a:ext>
            </a:extLst>
          </p:cNvPr>
          <p:cNvSpPr>
            <a:spLocks noGrp="1"/>
          </p:cNvSpPr>
          <p:nvPr>
            <p:ph idx="1"/>
          </p:nvPr>
        </p:nvSpPr>
        <p:spPr>
          <a:xfrm>
            <a:off x="323528" y="1628800"/>
            <a:ext cx="3826768" cy="4477073"/>
          </a:xfrm>
        </p:spPr>
        <p:txBody>
          <a:bodyPr>
            <a:normAutofit fontScale="85000" lnSpcReduction="10000"/>
          </a:bodyPr>
          <a:lstStyle/>
          <a:p>
            <a:pPr>
              <a:lnSpc>
                <a:spcPct val="160000"/>
              </a:lnSpc>
            </a:pPr>
            <a:r>
              <a:rPr lang="zh-CN" altLang="en-US" dirty="0"/>
              <a:t>公元前</a:t>
            </a:r>
            <a:r>
              <a:rPr lang="en-US" altLang="zh-CN" dirty="0"/>
              <a:t>4</a:t>
            </a:r>
            <a:r>
              <a:rPr lang="zh-CN" altLang="en-US" dirty="0"/>
              <a:t>至前</a:t>
            </a:r>
            <a:r>
              <a:rPr lang="en-US" altLang="zh-CN" dirty="0"/>
              <a:t>1</a:t>
            </a:r>
            <a:r>
              <a:rPr lang="zh-CN" altLang="en-US" dirty="0"/>
              <a:t>世纪，亚里士多德，“如果机器在接受命令或是有了意识后能够完成其职责，那么统治者就不再需要奴隶了。”（</a:t>
            </a:r>
            <a:r>
              <a:rPr lang="en-US" altLang="zh-CN" dirty="0"/>
              <a:t>Politics, 1253.6, 35</a:t>
            </a:r>
            <a:r>
              <a:rPr lang="zh-CN" altLang="en-US" dirty="0"/>
              <a:t>）</a:t>
            </a:r>
            <a:endParaRPr lang="en-US" altLang="zh-CN" dirty="0"/>
          </a:p>
        </p:txBody>
      </p:sp>
      <p:pic>
        <p:nvPicPr>
          <p:cNvPr id="5" name="图片 4">
            <a:extLst>
              <a:ext uri="{FF2B5EF4-FFF2-40B4-BE49-F238E27FC236}">
                <a16:creationId xmlns:a16="http://schemas.microsoft.com/office/drawing/2014/main" id="{7EDDB526-D10A-4540-9DD1-F367B62B5F44}"/>
              </a:ext>
            </a:extLst>
          </p:cNvPr>
          <p:cNvPicPr>
            <a:picLocks noChangeAspect="1"/>
          </p:cNvPicPr>
          <p:nvPr/>
        </p:nvPicPr>
        <p:blipFill>
          <a:blip r:embed="rId2"/>
          <a:stretch>
            <a:fillRect/>
          </a:stretch>
        </p:blipFill>
        <p:spPr>
          <a:xfrm>
            <a:off x="4572000" y="1340768"/>
            <a:ext cx="4011910" cy="5349213"/>
          </a:xfrm>
          <a:prstGeom prst="rect">
            <a:avLst/>
          </a:prstGeom>
        </p:spPr>
      </p:pic>
    </p:spTree>
    <p:extLst>
      <p:ext uri="{BB962C8B-B14F-4D97-AF65-F5344CB8AC3E}">
        <p14:creationId xmlns:p14="http://schemas.microsoft.com/office/powerpoint/2010/main" val="2639336285"/>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佈景主題">
  <a:themeElements>
    <a:clrScheme name="Office 佈景主題">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佈景主題">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佈景主題">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33191</TotalTime>
  <Words>2805</Words>
  <Application>Microsoft Office PowerPoint</Application>
  <PresentationFormat>全屏显示(4:3)</PresentationFormat>
  <Paragraphs>451</Paragraphs>
  <Slides>57</Slides>
  <Notes>13</Notes>
  <HiddenSlides>0</HiddenSlides>
  <MMClips>0</MMClips>
  <ScaleCrop>false</ScaleCrop>
  <HeadingPairs>
    <vt:vector size="8" baseType="variant">
      <vt:variant>
        <vt:lpstr>已用的字体</vt:lpstr>
      </vt:variant>
      <vt:variant>
        <vt:i4>10</vt:i4>
      </vt:variant>
      <vt:variant>
        <vt:lpstr>主题</vt:lpstr>
      </vt:variant>
      <vt:variant>
        <vt:i4>2</vt:i4>
      </vt:variant>
      <vt:variant>
        <vt:lpstr>嵌入 OLE 服务器</vt:lpstr>
      </vt:variant>
      <vt:variant>
        <vt:i4>1</vt:i4>
      </vt:variant>
      <vt:variant>
        <vt:lpstr>幻灯片标题</vt:lpstr>
      </vt:variant>
      <vt:variant>
        <vt:i4>57</vt:i4>
      </vt:variant>
    </vt:vector>
  </HeadingPairs>
  <TitlesOfParts>
    <vt:vector size="70" baseType="lpstr">
      <vt:lpstr>-apple-system</vt:lpstr>
      <vt:lpstr>Helvetica Neue</vt:lpstr>
      <vt:lpstr>system-ui</vt:lpstr>
      <vt:lpstr>等线</vt:lpstr>
      <vt:lpstr>方正舒体</vt:lpstr>
      <vt:lpstr>宋体</vt:lpstr>
      <vt:lpstr>Arial</vt:lpstr>
      <vt:lpstr>Calibri</vt:lpstr>
      <vt:lpstr>Calibri Light</vt:lpstr>
      <vt:lpstr>Cambria Math</vt:lpstr>
      <vt:lpstr>Office 主题</vt:lpstr>
      <vt:lpstr>Office 佈景主題</vt:lpstr>
      <vt:lpstr>方程式</vt:lpstr>
      <vt:lpstr>人工智能与机器学习简介</vt:lpstr>
      <vt:lpstr>什么是人工智能？</vt:lpstr>
      <vt:lpstr>AlphaGo, 2016</vt:lpstr>
      <vt:lpstr>Midjourney, 2022</vt:lpstr>
      <vt:lpstr>ChatGPT, 2022</vt:lpstr>
      <vt:lpstr>ChatGPT</vt:lpstr>
      <vt:lpstr>什么是人工智能？</vt:lpstr>
      <vt:lpstr>PowerPoint 演示文稿</vt:lpstr>
      <vt:lpstr>人工智能简史（~1956）</vt:lpstr>
      <vt:lpstr>人工智能简史（~1956）</vt:lpstr>
      <vt:lpstr>人工智能简史（~1956）</vt:lpstr>
      <vt:lpstr>图灵测试</vt:lpstr>
      <vt:lpstr>黄金时代（1956-1974）</vt:lpstr>
      <vt:lpstr>黄金时代（1956-1974）</vt:lpstr>
      <vt:lpstr>第一个人工智能冬天（1974-1980）</vt:lpstr>
      <vt:lpstr>第一个人工智能冬天（1974-1980）</vt:lpstr>
      <vt:lpstr>繁荣时期（1980-1987）</vt:lpstr>
      <vt:lpstr>第二个人工智能冬天（1987-1993）</vt:lpstr>
      <vt:lpstr>第二个人工智能冬天（1987-1993）</vt:lpstr>
      <vt:lpstr>第二个人工智能冬天（1987-1993）</vt:lpstr>
      <vt:lpstr>平稳发展期（1993-2010）</vt:lpstr>
      <vt:lpstr>深度学习和大数据期（2011-2020）</vt:lpstr>
      <vt:lpstr>AI 时代，AGI（2020-现在）</vt:lpstr>
      <vt:lpstr>PowerPoint 演示文稿</vt:lpstr>
      <vt:lpstr>PowerPoint 演示文稿</vt:lpstr>
      <vt:lpstr>什么是机器学习？</vt:lpstr>
      <vt:lpstr>什么是机器学习？</vt:lpstr>
      <vt:lpstr>什么是机器学习？</vt:lpstr>
      <vt:lpstr>机器学习 ≈ 寻找一个函数</vt:lpstr>
      <vt:lpstr>学习框架 </vt:lpstr>
      <vt:lpstr>学习框架 </vt:lpstr>
      <vt:lpstr>学习框架 </vt:lpstr>
      <vt:lpstr>机器学习很容易……</vt:lpstr>
      <vt:lpstr>PowerPoint 演示文稿</vt:lpstr>
      <vt:lpstr>回归</vt:lpstr>
      <vt:lpstr>学习导图</vt:lpstr>
      <vt:lpstr>分类</vt:lpstr>
      <vt:lpstr>二分类</vt:lpstr>
      <vt:lpstr>多分类</vt:lpstr>
      <vt:lpstr>学习导图</vt:lpstr>
      <vt:lpstr>分类 – 深度学习</vt:lpstr>
      <vt:lpstr>分类 – 深度学习</vt:lpstr>
      <vt:lpstr>学习导图</vt:lpstr>
      <vt:lpstr>结构化学习</vt:lpstr>
      <vt:lpstr>学习导图</vt:lpstr>
      <vt:lpstr>半监督学习</vt:lpstr>
      <vt:lpstr>学习导图</vt:lpstr>
      <vt:lpstr>迁移学习</vt:lpstr>
      <vt:lpstr>学习导图</vt:lpstr>
      <vt:lpstr>无监督学习</vt:lpstr>
      <vt:lpstr>无监督学习</vt:lpstr>
      <vt:lpstr>PowerPoint 演示文稿</vt:lpstr>
      <vt:lpstr>学习导图</vt:lpstr>
      <vt:lpstr>监督学习和强化学习</vt:lpstr>
      <vt:lpstr>监督学习和强化学习</vt:lpstr>
      <vt:lpstr>PowerPoint 演示文稿</vt:lpstr>
      <vt:lpstr>课后练习</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机器学习简介</dc:title>
  <dc:creator>Qiuyue</dc:creator>
  <cp:lastModifiedBy>Wang Qiuyue</cp:lastModifiedBy>
  <cp:revision>226</cp:revision>
  <dcterms:created xsi:type="dcterms:W3CDTF">2017-06-03T23:01:18Z</dcterms:created>
  <dcterms:modified xsi:type="dcterms:W3CDTF">2024-10-10T06:43:37Z</dcterms:modified>
</cp:coreProperties>
</file>